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 id="2147483684" r:id="rId2"/>
    <p:sldMasterId id="2147483689" r:id="rId3"/>
  </p:sldMasterIdLst>
  <p:notesMasterIdLst>
    <p:notesMasterId r:id="rId29"/>
  </p:notesMasterIdLst>
  <p:handoutMasterIdLst>
    <p:handoutMasterId r:id="rId30"/>
  </p:handoutMasterIdLst>
  <p:sldIdLst>
    <p:sldId id="561" r:id="rId4"/>
    <p:sldId id="630" r:id="rId5"/>
    <p:sldId id="295" r:id="rId6"/>
    <p:sldId id="321" r:id="rId7"/>
    <p:sldId id="579" r:id="rId8"/>
    <p:sldId id="612" r:id="rId9"/>
    <p:sldId id="631" r:id="rId10"/>
    <p:sldId id="606" r:id="rId11"/>
    <p:sldId id="613" r:id="rId12"/>
    <p:sldId id="304" r:id="rId13"/>
    <p:sldId id="629" r:id="rId14"/>
    <p:sldId id="622" r:id="rId15"/>
    <p:sldId id="614" r:id="rId16"/>
    <p:sldId id="628" r:id="rId17"/>
    <p:sldId id="615" r:id="rId18"/>
    <p:sldId id="627" r:id="rId19"/>
    <p:sldId id="616" r:id="rId20"/>
    <p:sldId id="619" r:id="rId21"/>
    <p:sldId id="635" r:id="rId22"/>
    <p:sldId id="633" r:id="rId23"/>
    <p:sldId id="618" r:id="rId24"/>
    <p:sldId id="634" r:id="rId25"/>
    <p:sldId id="625" r:id="rId26"/>
    <p:sldId id="626" r:id="rId27"/>
    <p:sldId id="632" r:id="rId28"/>
  </p:sldIdLst>
  <p:sldSz cx="18288000" cy="10287000"/>
  <p:notesSz cx="7010400" cy="9296400"/>
  <p:embeddedFontLst>
    <p:embeddedFont>
      <p:font typeface="Calibri" panose="020F0502020204030204" pitchFamily="34" charset="0"/>
      <p:regular r:id="rId31"/>
      <p:bold r:id="rId32"/>
      <p:italic r:id="rId33"/>
      <p:boldItalic r:id="rId34"/>
    </p:embeddedFont>
    <p:embeddedFont>
      <p:font typeface="Gill Sans MT" panose="020B0502020104020203" pitchFamily="34" charset="0"/>
      <p:regular r:id="rId35"/>
      <p:bold r:id="rId36"/>
      <p:italic r:id="rId37"/>
      <p:boldItalic r:id="rId38"/>
    </p:embeddedFont>
    <p:embeddedFont>
      <p:font typeface="Segoe UI" panose="020B0502040204020203" pitchFamily="34" charset="0"/>
      <p:regular r:id="rId39"/>
      <p:bold r:id="rId40"/>
      <p:italic r:id="rId41"/>
      <p:boldItalic r:id="rId42"/>
    </p:embeddedFont>
    <p:embeddedFont>
      <p:font typeface="Wingdings 2" panose="05020102010507070707" pitchFamily="18" charset="2"/>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AFE2A7-F4ED-33FE-5C49-D3C6DAC1CCEF}" name="Laura Benson" initials="LB" userId="S::laura@mnhum.org::3eaa1307-3c5e-40ba-89a3-6283b3c7f392" providerId="AD"/>
  <p188:author id="{6EDA5BAE-8555-EB19-1C0B-43618D65CA21}" name="Guest User" initials="GU" userId="S::urn:spo:anon#56be4ced6684e7a38e8cb0e7fcaef7ce6a6ada56822e58b4f0552f167a76205f::" providerId="AD"/>
  <p188:author id="{9F5C6ACB-11FE-9146-352A-68E761436757}" name="Jessica Rust" initials="JR" userId="S::jessica@mnhum.org::ec3bd828-f5e6-44d6-a858-462564ae70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resentations" initials="P" lastIdx="3" clrIdx="0"/>
  <p:cmAuthor id="2" name="Hannah Reysen" initials="HR" lastIdx="3" clrIdx="1"/>
  <p:cmAuthor id="3" name="Sung Ja Shin" initials="SJ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C0"/>
    <a:srgbClr val="A1C636"/>
    <a:srgbClr val="3C7096"/>
    <a:srgbClr val="EB7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6307" autoAdjust="0"/>
  </p:normalViewPr>
  <p:slideViewPr>
    <p:cSldViewPr snapToGrid="0">
      <p:cViewPr varScale="1">
        <p:scale>
          <a:sx n="66" d="100"/>
          <a:sy n="66" d="100"/>
        </p:scale>
        <p:origin x="972"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1A6C57-C102-47CB-A37A-63FE3AEA5391}" type="doc">
      <dgm:prSet loTypeId="urn:microsoft.com/office/officeart/2005/8/layout/process1" loCatId="process" qsTypeId="urn:microsoft.com/office/officeart/2005/8/quickstyle/3d4" qsCatId="3D" csTypeId="urn:microsoft.com/office/officeart/2005/8/colors/accent1_2" csCatId="accent1" phldr="1"/>
      <dgm:spPr/>
      <dgm:t>
        <a:bodyPr/>
        <a:lstStyle/>
        <a:p>
          <a:endParaRPr lang="en-US"/>
        </a:p>
      </dgm:t>
    </dgm:pt>
    <dgm:pt modelId="{4C757BA7-F58D-4CB4-A4B5-081421A21468}">
      <dgm:prSet/>
      <dgm:spPr>
        <a:solidFill>
          <a:srgbClr val="002060"/>
        </a:solidFill>
      </dgm:spPr>
      <dgm:t>
        <a:bodyPr/>
        <a:lstStyle/>
        <a:p>
          <a:r>
            <a:rPr lang="en-US"/>
            <a:t>Opens on </a:t>
          </a:r>
        </a:p>
        <a:p>
          <a:r>
            <a:rPr lang="en-US"/>
            <a:t>April 18</a:t>
          </a:r>
        </a:p>
      </dgm:t>
    </dgm:pt>
    <dgm:pt modelId="{CC293E79-1863-4F19-8A02-4B88C4353E59}" type="parTrans" cxnId="{330330CA-243C-430B-B439-28431A58E196}">
      <dgm:prSet/>
      <dgm:spPr/>
      <dgm:t>
        <a:bodyPr/>
        <a:lstStyle/>
        <a:p>
          <a:endParaRPr lang="en-US"/>
        </a:p>
      </dgm:t>
    </dgm:pt>
    <dgm:pt modelId="{EA81160A-384F-492D-A13A-EE97D89972EE}" type="sibTrans" cxnId="{330330CA-243C-430B-B439-28431A58E196}">
      <dgm:prSet/>
      <dgm:spPr>
        <a:solidFill>
          <a:srgbClr val="3C7096"/>
        </a:solidFill>
      </dgm:spPr>
      <dgm:t>
        <a:bodyPr/>
        <a:lstStyle/>
        <a:p>
          <a:endParaRPr lang="en-US"/>
        </a:p>
      </dgm:t>
    </dgm:pt>
    <dgm:pt modelId="{78012D56-8268-4524-9575-F3C6B75CBA84}">
      <dgm:prSet/>
      <dgm:spPr>
        <a:solidFill>
          <a:srgbClr val="002060"/>
        </a:solidFill>
      </dgm:spPr>
      <dgm:t>
        <a:bodyPr/>
        <a:lstStyle/>
        <a:p>
          <a:r>
            <a:rPr lang="en-US"/>
            <a:t>Application Deadline </a:t>
          </a:r>
        </a:p>
        <a:p>
          <a:r>
            <a:rPr lang="en-US"/>
            <a:t>May 30</a:t>
          </a:r>
        </a:p>
      </dgm:t>
    </dgm:pt>
    <dgm:pt modelId="{10FCFB54-421F-48D5-A097-C0E346CD600F}" type="parTrans" cxnId="{B8E730E3-3388-42ED-9B6C-3C4C3B9CB75A}">
      <dgm:prSet/>
      <dgm:spPr/>
      <dgm:t>
        <a:bodyPr/>
        <a:lstStyle/>
        <a:p>
          <a:endParaRPr lang="en-US"/>
        </a:p>
      </dgm:t>
    </dgm:pt>
    <dgm:pt modelId="{BA656047-7327-4B0F-AB21-32E4A5304049}" type="sibTrans" cxnId="{B8E730E3-3388-42ED-9B6C-3C4C3B9CB75A}">
      <dgm:prSet/>
      <dgm:spPr>
        <a:solidFill>
          <a:srgbClr val="3C7096"/>
        </a:solidFill>
      </dgm:spPr>
      <dgm:t>
        <a:bodyPr/>
        <a:lstStyle/>
        <a:p>
          <a:endParaRPr lang="en-US"/>
        </a:p>
      </dgm:t>
    </dgm:pt>
    <dgm:pt modelId="{764501A2-C2E3-43E5-892E-946B7DF20CC0}">
      <dgm:prSet/>
      <dgm:spPr>
        <a:solidFill>
          <a:srgbClr val="002060"/>
        </a:solidFill>
      </dgm:spPr>
      <dgm:t>
        <a:bodyPr/>
        <a:lstStyle/>
        <a:p>
          <a:r>
            <a:rPr lang="en-US"/>
            <a:t>Small grants award</a:t>
          </a:r>
        </a:p>
        <a:p>
          <a:r>
            <a:rPr lang="en-US"/>
            <a:t>Early July</a:t>
          </a:r>
        </a:p>
      </dgm:t>
    </dgm:pt>
    <dgm:pt modelId="{6F2851E7-93AA-48E1-ABB4-DFA37EB5205F}" type="parTrans" cxnId="{4C7CF3BD-FC6E-4614-87E3-D1E2E22292B0}">
      <dgm:prSet/>
      <dgm:spPr/>
      <dgm:t>
        <a:bodyPr/>
        <a:lstStyle/>
        <a:p>
          <a:endParaRPr lang="en-US"/>
        </a:p>
      </dgm:t>
    </dgm:pt>
    <dgm:pt modelId="{42C44AAA-7E42-48B8-878E-161E3F5DBBB1}" type="sibTrans" cxnId="{4C7CF3BD-FC6E-4614-87E3-D1E2E22292B0}">
      <dgm:prSet/>
      <dgm:spPr>
        <a:solidFill>
          <a:srgbClr val="3C7096"/>
        </a:solidFill>
      </dgm:spPr>
      <dgm:t>
        <a:bodyPr/>
        <a:lstStyle/>
        <a:p>
          <a:endParaRPr lang="en-US"/>
        </a:p>
      </dgm:t>
    </dgm:pt>
    <dgm:pt modelId="{9A01B25E-6171-4855-B719-35DAFAC84BCE}">
      <dgm:prSet/>
      <dgm:spPr>
        <a:solidFill>
          <a:srgbClr val="002060"/>
        </a:solidFill>
      </dgm:spPr>
      <dgm:t>
        <a:bodyPr/>
        <a:lstStyle/>
        <a:p>
          <a:r>
            <a:rPr lang="en-US"/>
            <a:t>Large grants award</a:t>
          </a:r>
        </a:p>
        <a:p>
          <a:r>
            <a:rPr lang="en-US"/>
            <a:t>Late August</a:t>
          </a:r>
        </a:p>
      </dgm:t>
    </dgm:pt>
    <dgm:pt modelId="{1EC00396-1B91-4498-86CF-C6157701946B}" type="parTrans" cxnId="{EB72D851-32BB-4E31-823A-95047326031F}">
      <dgm:prSet/>
      <dgm:spPr/>
      <dgm:t>
        <a:bodyPr/>
        <a:lstStyle/>
        <a:p>
          <a:endParaRPr lang="en-US"/>
        </a:p>
      </dgm:t>
    </dgm:pt>
    <dgm:pt modelId="{5DF9ABE2-7A22-4ADC-B184-E9E33FED8D44}" type="sibTrans" cxnId="{EB72D851-32BB-4E31-823A-95047326031F}">
      <dgm:prSet/>
      <dgm:spPr/>
      <dgm:t>
        <a:bodyPr/>
        <a:lstStyle/>
        <a:p>
          <a:endParaRPr lang="en-US"/>
        </a:p>
      </dgm:t>
    </dgm:pt>
    <dgm:pt modelId="{D3898E8B-7DCE-498D-B69E-CDD44BEDDF05}" type="pres">
      <dgm:prSet presAssocID="{0F1A6C57-C102-47CB-A37A-63FE3AEA5391}" presName="Name0" presStyleCnt="0">
        <dgm:presLayoutVars>
          <dgm:dir/>
          <dgm:resizeHandles val="exact"/>
        </dgm:presLayoutVars>
      </dgm:prSet>
      <dgm:spPr/>
    </dgm:pt>
    <dgm:pt modelId="{5F3B0F54-7EB5-4DD2-91B8-9BCAD86F0874}" type="pres">
      <dgm:prSet presAssocID="{4C757BA7-F58D-4CB4-A4B5-081421A21468}" presName="node" presStyleLbl="node1" presStyleIdx="0" presStyleCnt="4">
        <dgm:presLayoutVars>
          <dgm:bulletEnabled val="1"/>
        </dgm:presLayoutVars>
      </dgm:prSet>
      <dgm:spPr/>
    </dgm:pt>
    <dgm:pt modelId="{E59FE270-32C2-4FA8-993A-F297BF65A779}" type="pres">
      <dgm:prSet presAssocID="{EA81160A-384F-492D-A13A-EE97D89972EE}" presName="sibTrans" presStyleLbl="sibTrans2D1" presStyleIdx="0" presStyleCnt="3"/>
      <dgm:spPr/>
    </dgm:pt>
    <dgm:pt modelId="{2FA8BF38-D38B-4D3C-A81B-1C3E0FDD112B}" type="pres">
      <dgm:prSet presAssocID="{EA81160A-384F-492D-A13A-EE97D89972EE}" presName="connectorText" presStyleLbl="sibTrans2D1" presStyleIdx="0" presStyleCnt="3"/>
      <dgm:spPr/>
    </dgm:pt>
    <dgm:pt modelId="{15639ADA-7ACC-4BC7-B841-9E2EFE282820}" type="pres">
      <dgm:prSet presAssocID="{78012D56-8268-4524-9575-F3C6B75CBA84}" presName="node" presStyleLbl="node1" presStyleIdx="1" presStyleCnt="4">
        <dgm:presLayoutVars>
          <dgm:bulletEnabled val="1"/>
        </dgm:presLayoutVars>
      </dgm:prSet>
      <dgm:spPr/>
    </dgm:pt>
    <dgm:pt modelId="{6409F47F-4340-4AEA-8B6D-7D926985A86E}" type="pres">
      <dgm:prSet presAssocID="{BA656047-7327-4B0F-AB21-32E4A5304049}" presName="sibTrans" presStyleLbl="sibTrans2D1" presStyleIdx="1" presStyleCnt="3"/>
      <dgm:spPr/>
    </dgm:pt>
    <dgm:pt modelId="{B44C754E-609D-4369-95BB-98DDF0814399}" type="pres">
      <dgm:prSet presAssocID="{BA656047-7327-4B0F-AB21-32E4A5304049}" presName="connectorText" presStyleLbl="sibTrans2D1" presStyleIdx="1" presStyleCnt="3"/>
      <dgm:spPr/>
    </dgm:pt>
    <dgm:pt modelId="{C780C688-806C-4238-8187-ACFDA161452C}" type="pres">
      <dgm:prSet presAssocID="{764501A2-C2E3-43E5-892E-946B7DF20CC0}" presName="node" presStyleLbl="node1" presStyleIdx="2" presStyleCnt="4">
        <dgm:presLayoutVars>
          <dgm:bulletEnabled val="1"/>
        </dgm:presLayoutVars>
      </dgm:prSet>
      <dgm:spPr/>
    </dgm:pt>
    <dgm:pt modelId="{0E2BA296-D138-4C16-B9F3-966922924AE1}" type="pres">
      <dgm:prSet presAssocID="{42C44AAA-7E42-48B8-878E-161E3F5DBBB1}" presName="sibTrans" presStyleLbl="sibTrans2D1" presStyleIdx="2" presStyleCnt="3"/>
      <dgm:spPr/>
    </dgm:pt>
    <dgm:pt modelId="{3AE4D474-EADE-4EFB-8C98-9F9FD65446C8}" type="pres">
      <dgm:prSet presAssocID="{42C44AAA-7E42-48B8-878E-161E3F5DBBB1}" presName="connectorText" presStyleLbl="sibTrans2D1" presStyleIdx="2" presStyleCnt="3"/>
      <dgm:spPr/>
    </dgm:pt>
    <dgm:pt modelId="{914BC1E3-A347-4160-B1C2-CC50EDCC0C2F}" type="pres">
      <dgm:prSet presAssocID="{9A01B25E-6171-4855-B719-35DAFAC84BCE}" presName="node" presStyleLbl="node1" presStyleIdx="3" presStyleCnt="4">
        <dgm:presLayoutVars>
          <dgm:bulletEnabled val="1"/>
        </dgm:presLayoutVars>
      </dgm:prSet>
      <dgm:spPr/>
    </dgm:pt>
  </dgm:ptLst>
  <dgm:cxnLst>
    <dgm:cxn modelId="{6E135F15-AE9E-407C-9A79-B5BFFEC70E6C}" type="presOf" srcId="{42C44AAA-7E42-48B8-878E-161E3F5DBBB1}" destId="{0E2BA296-D138-4C16-B9F3-966922924AE1}" srcOrd="0" destOrd="0" presId="urn:microsoft.com/office/officeart/2005/8/layout/process1"/>
    <dgm:cxn modelId="{D087E31F-D323-4768-AB4A-D7013E652584}" type="presOf" srcId="{4C757BA7-F58D-4CB4-A4B5-081421A21468}" destId="{5F3B0F54-7EB5-4DD2-91B8-9BCAD86F0874}" srcOrd="0" destOrd="0" presId="urn:microsoft.com/office/officeart/2005/8/layout/process1"/>
    <dgm:cxn modelId="{B1A23522-9FFE-4634-85F6-E09ECCB811B6}" type="presOf" srcId="{78012D56-8268-4524-9575-F3C6B75CBA84}" destId="{15639ADA-7ACC-4BC7-B841-9E2EFE282820}" srcOrd="0" destOrd="0" presId="urn:microsoft.com/office/officeart/2005/8/layout/process1"/>
    <dgm:cxn modelId="{077B762F-1A8C-43E7-8949-7BFBC5936957}" type="presOf" srcId="{9A01B25E-6171-4855-B719-35DAFAC84BCE}" destId="{914BC1E3-A347-4160-B1C2-CC50EDCC0C2F}" srcOrd="0" destOrd="0" presId="urn:microsoft.com/office/officeart/2005/8/layout/process1"/>
    <dgm:cxn modelId="{EF01E64C-121E-4B20-9081-82D7387B3973}" type="presOf" srcId="{42C44AAA-7E42-48B8-878E-161E3F5DBBB1}" destId="{3AE4D474-EADE-4EFB-8C98-9F9FD65446C8}" srcOrd="1" destOrd="0" presId="urn:microsoft.com/office/officeart/2005/8/layout/process1"/>
    <dgm:cxn modelId="{C1388B71-0E39-4135-9206-0C7E741C54ED}" type="presOf" srcId="{764501A2-C2E3-43E5-892E-946B7DF20CC0}" destId="{C780C688-806C-4238-8187-ACFDA161452C}" srcOrd="0" destOrd="0" presId="urn:microsoft.com/office/officeart/2005/8/layout/process1"/>
    <dgm:cxn modelId="{EB72D851-32BB-4E31-823A-95047326031F}" srcId="{0F1A6C57-C102-47CB-A37A-63FE3AEA5391}" destId="{9A01B25E-6171-4855-B719-35DAFAC84BCE}" srcOrd="3" destOrd="0" parTransId="{1EC00396-1B91-4498-86CF-C6157701946B}" sibTransId="{5DF9ABE2-7A22-4ADC-B184-E9E33FED8D44}"/>
    <dgm:cxn modelId="{7E3FE871-21A8-4FD8-9479-FB72FC36F4FA}" type="presOf" srcId="{0F1A6C57-C102-47CB-A37A-63FE3AEA5391}" destId="{D3898E8B-7DCE-498D-B69E-CDD44BEDDF05}" srcOrd="0" destOrd="0" presId="urn:microsoft.com/office/officeart/2005/8/layout/process1"/>
    <dgm:cxn modelId="{0B667D81-D35C-4804-871E-B98F12E2D77A}" type="presOf" srcId="{EA81160A-384F-492D-A13A-EE97D89972EE}" destId="{E59FE270-32C2-4FA8-993A-F297BF65A779}" srcOrd="0" destOrd="0" presId="urn:microsoft.com/office/officeart/2005/8/layout/process1"/>
    <dgm:cxn modelId="{4C7CF3BD-FC6E-4614-87E3-D1E2E22292B0}" srcId="{0F1A6C57-C102-47CB-A37A-63FE3AEA5391}" destId="{764501A2-C2E3-43E5-892E-946B7DF20CC0}" srcOrd="2" destOrd="0" parTransId="{6F2851E7-93AA-48E1-ABB4-DFA37EB5205F}" sibTransId="{42C44AAA-7E42-48B8-878E-161E3F5DBBB1}"/>
    <dgm:cxn modelId="{614725BE-A0E5-4C4F-A8CD-43508587C131}" type="presOf" srcId="{BA656047-7327-4B0F-AB21-32E4A5304049}" destId="{6409F47F-4340-4AEA-8B6D-7D926985A86E}" srcOrd="0" destOrd="0" presId="urn:microsoft.com/office/officeart/2005/8/layout/process1"/>
    <dgm:cxn modelId="{330330CA-243C-430B-B439-28431A58E196}" srcId="{0F1A6C57-C102-47CB-A37A-63FE3AEA5391}" destId="{4C757BA7-F58D-4CB4-A4B5-081421A21468}" srcOrd="0" destOrd="0" parTransId="{CC293E79-1863-4F19-8A02-4B88C4353E59}" sibTransId="{EA81160A-384F-492D-A13A-EE97D89972EE}"/>
    <dgm:cxn modelId="{A786ECD2-627C-4C93-9F3C-09E8D767D702}" type="presOf" srcId="{BA656047-7327-4B0F-AB21-32E4A5304049}" destId="{B44C754E-609D-4369-95BB-98DDF0814399}" srcOrd="1" destOrd="0" presId="urn:microsoft.com/office/officeart/2005/8/layout/process1"/>
    <dgm:cxn modelId="{B8E730E3-3388-42ED-9B6C-3C4C3B9CB75A}" srcId="{0F1A6C57-C102-47CB-A37A-63FE3AEA5391}" destId="{78012D56-8268-4524-9575-F3C6B75CBA84}" srcOrd="1" destOrd="0" parTransId="{10FCFB54-421F-48D5-A097-C0E346CD600F}" sibTransId="{BA656047-7327-4B0F-AB21-32E4A5304049}"/>
    <dgm:cxn modelId="{B2FA36E5-1C7D-40F6-9E34-9AACF30D2B6E}" type="presOf" srcId="{EA81160A-384F-492D-A13A-EE97D89972EE}" destId="{2FA8BF38-D38B-4D3C-A81B-1C3E0FDD112B}" srcOrd="1" destOrd="0" presId="urn:microsoft.com/office/officeart/2005/8/layout/process1"/>
    <dgm:cxn modelId="{382C85DA-FE03-4968-A73A-C329CD431544}" type="presParOf" srcId="{D3898E8B-7DCE-498D-B69E-CDD44BEDDF05}" destId="{5F3B0F54-7EB5-4DD2-91B8-9BCAD86F0874}" srcOrd="0" destOrd="0" presId="urn:microsoft.com/office/officeart/2005/8/layout/process1"/>
    <dgm:cxn modelId="{AC03F270-DFE1-43AD-B7E3-71743776CFED}" type="presParOf" srcId="{D3898E8B-7DCE-498D-B69E-CDD44BEDDF05}" destId="{E59FE270-32C2-4FA8-993A-F297BF65A779}" srcOrd="1" destOrd="0" presId="urn:microsoft.com/office/officeart/2005/8/layout/process1"/>
    <dgm:cxn modelId="{02AD88E0-0609-45C0-851A-549A0F5BBF21}" type="presParOf" srcId="{E59FE270-32C2-4FA8-993A-F297BF65A779}" destId="{2FA8BF38-D38B-4D3C-A81B-1C3E0FDD112B}" srcOrd="0" destOrd="0" presId="urn:microsoft.com/office/officeart/2005/8/layout/process1"/>
    <dgm:cxn modelId="{596484B1-92DD-4F03-BBB9-DB713B87080A}" type="presParOf" srcId="{D3898E8B-7DCE-498D-B69E-CDD44BEDDF05}" destId="{15639ADA-7ACC-4BC7-B841-9E2EFE282820}" srcOrd="2" destOrd="0" presId="urn:microsoft.com/office/officeart/2005/8/layout/process1"/>
    <dgm:cxn modelId="{B7398E42-2B94-4279-92C2-FC63BFCC1069}" type="presParOf" srcId="{D3898E8B-7DCE-498D-B69E-CDD44BEDDF05}" destId="{6409F47F-4340-4AEA-8B6D-7D926985A86E}" srcOrd="3" destOrd="0" presId="urn:microsoft.com/office/officeart/2005/8/layout/process1"/>
    <dgm:cxn modelId="{B63A7E1B-A01E-4F99-ABB6-CE88954CEF97}" type="presParOf" srcId="{6409F47F-4340-4AEA-8B6D-7D926985A86E}" destId="{B44C754E-609D-4369-95BB-98DDF0814399}" srcOrd="0" destOrd="0" presId="urn:microsoft.com/office/officeart/2005/8/layout/process1"/>
    <dgm:cxn modelId="{0A6777BD-5178-4184-B273-051283C67600}" type="presParOf" srcId="{D3898E8B-7DCE-498D-B69E-CDD44BEDDF05}" destId="{C780C688-806C-4238-8187-ACFDA161452C}" srcOrd="4" destOrd="0" presId="urn:microsoft.com/office/officeart/2005/8/layout/process1"/>
    <dgm:cxn modelId="{DE61C7F6-E715-4812-8F81-61D0EADBC538}" type="presParOf" srcId="{D3898E8B-7DCE-498D-B69E-CDD44BEDDF05}" destId="{0E2BA296-D138-4C16-B9F3-966922924AE1}" srcOrd="5" destOrd="0" presId="urn:microsoft.com/office/officeart/2005/8/layout/process1"/>
    <dgm:cxn modelId="{AEDCE2BD-EA92-4F76-9137-1CB966640BF5}" type="presParOf" srcId="{0E2BA296-D138-4C16-B9F3-966922924AE1}" destId="{3AE4D474-EADE-4EFB-8C98-9F9FD65446C8}" srcOrd="0" destOrd="0" presId="urn:microsoft.com/office/officeart/2005/8/layout/process1"/>
    <dgm:cxn modelId="{32AA7EDC-77A1-477A-916B-7C3B4EC8453B}" type="presParOf" srcId="{D3898E8B-7DCE-498D-B69E-CDD44BEDDF05}" destId="{914BC1E3-A347-4160-B1C2-CC50EDCC0C2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B0F54-7EB5-4DD2-91B8-9BCAD86F0874}">
      <dsp:nvSpPr>
        <dsp:cNvPr id="0" name=""/>
        <dsp:cNvSpPr/>
      </dsp:nvSpPr>
      <dsp:spPr>
        <a:xfrm>
          <a:off x="7317" y="595582"/>
          <a:ext cx="3199156" cy="1919494"/>
        </a:xfrm>
        <a:prstGeom prst="roundRect">
          <a:avLst>
            <a:gd name="adj" fmla="val 10000"/>
          </a:avLst>
        </a:prstGeom>
        <a:solidFill>
          <a:srgbClr val="00206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Opens on </a:t>
          </a:r>
        </a:p>
        <a:p>
          <a:pPr marL="0" lvl="0" indent="0" algn="ctr" defTabSz="1422400">
            <a:lnSpc>
              <a:spcPct val="90000"/>
            </a:lnSpc>
            <a:spcBef>
              <a:spcPct val="0"/>
            </a:spcBef>
            <a:spcAft>
              <a:spcPct val="35000"/>
            </a:spcAft>
            <a:buNone/>
          </a:pPr>
          <a:r>
            <a:rPr lang="en-US" sz="3200" kern="1200"/>
            <a:t>April 18</a:t>
          </a:r>
        </a:p>
      </dsp:txBody>
      <dsp:txXfrm>
        <a:off x="63537" y="651802"/>
        <a:ext cx="3086716" cy="1807054"/>
      </dsp:txXfrm>
    </dsp:sp>
    <dsp:sp modelId="{E59FE270-32C2-4FA8-993A-F297BF65A779}">
      <dsp:nvSpPr>
        <dsp:cNvPr id="0" name=""/>
        <dsp:cNvSpPr/>
      </dsp:nvSpPr>
      <dsp:spPr>
        <a:xfrm>
          <a:off x="3526389" y="1158634"/>
          <a:ext cx="678221" cy="793390"/>
        </a:xfrm>
        <a:prstGeom prst="rightArrow">
          <a:avLst>
            <a:gd name="adj1" fmla="val 60000"/>
            <a:gd name="adj2" fmla="val 50000"/>
          </a:avLst>
        </a:prstGeom>
        <a:solidFill>
          <a:srgbClr val="3C7096"/>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526389" y="1317312"/>
        <a:ext cx="474755" cy="476034"/>
      </dsp:txXfrm>
    </dsp:sp>
    <dsp:sp modelId="{15639ADA-7ACC-4BC7-B841-9E2EFE282820}">
      <dsp:nvSpPr>
        <dsp:cNvPr id="0" name=""/>
        <dsp:cNvSpPr/>
      </dsp:nvSpPr>
      <dsp:spPr>
        <a:xfrm>
          <a:off x="4486136" y="595582"/>
          <a:ext cx="3199156" cy="1919494"/>
        </a:xfrm>
        <a:prstGeom prst="roundRect">
          <a:avLst>
            <a:gd name="adj" fmla="val 10000"/>
          </a:avLst>
        </a:prstGeom>
        <a:solidFill>
          <a:srgbClr val="00206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Application Deadline </a:t>
          </a:r>
        </a:p>
        <a:p>
          <a:pPr marL="0" lvl="0" indent="0" algn="ctr" defTabSz="1422400">
            <a:lnSpc>
              <a:spcPct val="90000"/>
            </a:lnSpc>
            <a:spcBef>
              <a:spcPct val="0"/>
            </a:spcBef>
            <a:spcAft>
              <a:spcPct val="35000"/>
            </a:spcAft>
            <a:buNone/>
          </a:pPr>
          <a:r>
            <a:rPr lang="en-US" sz="3200" kern="1200"/>
            <a:t>May 30</a:t>
          </a:r>
        </a:p>
      </dsp:txBody>
      <dsp:txXfrm>
        <a:off x="4542356" y="651802"/>
        <a:ext cx="3086716" cy="1807054"/>
      </dsp:txXfrm>
    </dsp:sp>
    <dsp:sp modelId="{6409F47F-4340-4AEA-8B6D-7D926985A86E}">
      <dsp:nvSpPr>
        <dsp:cNvPr id="0" name=""/>
        <dsp:cNvSpPr/>
      </dsp:nvSpPr>
      <dsp:spPr>
        <a:xfrm>
          <a:off x="8005208" y="1158634"/>
          <a:ext cx="678221" cy="793390"/>
        </a:xfrm>
        <a:prstGeom prst="rightArrow">
          <a:avLst>
            <a:gd name="adj1" fmla="val 60000"/>
            <a:gd name="adj2" fmla="val 50000"/>
          </a:avLst>
        </a:prstGeom>
        <a:solidFill>
          <a:srgbClr val="3C7096"/>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005208" y="1317312"/>
        <a:ext cx="474755" cy="476034"/>
      </dsp:txXfrm>
    </dsp:sp>
    <dsp:sp modelId="{C780C688-806C-4238-8187-ACFDA161452C}">
      <dsp:nvSpPr>
        <dsp:cNvPr id="0" name=""/>
        <dsp:cNvSpPr/>
      </dsp:nvSpPr>
      <dsp:spPr>
        <a:xfrm>
          <a:off x="8964955" y="595582"/>
          <a:ext cx="3199156" cy="1919494"/>
        </a:xfrm>
        <a:prstGeom prst="roundRect">
          <a:avLst>
            <a:gd name="adj" fmla="val 10000"/>
          </a:avLst>
        </a:prstGeom>
        <a:solidFill>
          <a:srgbClr val="00206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Small grants award</a:t>
          </a:r>
        </a:p>
        <a:p>
          <a:pPr marL="0" lvl="0" indent="0" algn="ctr" defTabSz="1422400">
            <a:lnSpc>
              <a:spcPct val="90000"/>
            </a:lnSpc>
            <a:spcBef>
              <a:spcPct val="0"/>
            </a:spcBef>
            <a:spcAft>
              <a:spcPct val="35000"/>
            </a:spcAft>
            <a:buNone/>
          </a:pPr>
          <a:r>
            <a:rPr lang="en-US" sz="3200" kern="1200"/>
            <a:t>Early July</a:t>
          </a:r>
        </a:p>
      </dsp:txBody>
      <dsp:txXfrm>
        <a:off x="9021175" y="651802"/>
        <a:ext cx="3086716" cy="1807054"/>
      </dsp:txXfrm>
    </dsp:sp>
    <dsp:sp modelId="{0E2BA296-D138-4C16-B9F3-966922924AE1}">
      <dsp:nvSpPr>
        <dsp:cNvPr id="0" name=""/>
        <dsp:cNvSpPr/>
      </dsp:nvSpPr>
      <dsp:spPr>
        <a:xfrm>
          <a:off x="12484028" y="1158634"/>
          <a:ext cx="678221" cy="793390"/>
        </a:xfrm>
        <a:prstGeom prst="rightArrow">
          <a:avLst>
            <a:gd name="adj1" fmla="val 60000"/>
            <a:gd name="adj2" fmla="val 50000"/>
          </a:avLst>
        </a:prstGeom>
        <a:solidFill>
          <a:srgbClr val="3C7096"/>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12484028" y="1317312"/>
        <a:ext cx="474755" cy="476034"/>
      </dsp:txXfrm>
    </dsp:sp>
    <dsp:sp modelId="{914BC1E3-A347-4160-B1C2-CC50EDCC0C2F}">
      <dsp:nvSpPr>
        <dsp:cNvPr id="0" name=""/>
        <dsp:cNvSpPr/>
      </dsp:nvSpPr>
      <dsp:spPr>
        <a:xfrm>
          <a:off x="13443775" y="595582"/>
          <a:ext cx="3199156" cy="1919494"/>
        </a:xfrm>
        <a:prstGeom prst="roundRect">
          <a:avLst>
            <a:gd name="adj" fmla="val 10000"/>
          </a:avLst>
        </a:prstGeom>
        <a:solidFill>
          <a:srgbClr val="00206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Large grants award</a:t>
          </a:r>
        </a:p>
        <a:p>
          <a:pPr marL="0" lvl="0" indent="0" algn="ctr" defTabSz="1422400">
            <a:lnSpc>
              <a:spcPct val="90000"/>
            </a:lnSpc>
            <a:spcBef>
              <a:spcPct val="0"/>
            </a:spcBef>
            <a:spcAft>
              <a:spcPct val="35000"/>
            </a:spcAft>
            <a:buNone/>
          </a:pPr>
          <a:r>
            <a:rPr lang="en-US" sz="3200" kern="1200"/>
            <a:t>Late August</a:t>
          </a:r>
        </a:p>
      </dsp:txBody>
      <dsp:txXfrm>
        <a:off x="13499995" y="651802"/>
        <a:ext cx="3086716" cy="18070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349769-A27C-4DE9-91DF-A5C97D2DBCA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FDA9D18E-7F8E-418C-BF44-83CD724191F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9E3518C-60D0-4E3E-AA59-0AF95F2902AB}" type="datetimeFigureOut">
              <a:rPr lang="en-US" smtClean="0"/>
              <a:t>10/26/2023</a:t>
            </a:fld>
            <a:endParaRPr lang="en-US"/>
          </a:p>
        </p:txBody>
      </p:sp>
      <p:sp>
        <p:nvSpPr>
          <p:cNvPr id="4" name="Footer Placeholder 3">
            <a:extLst>
              <a:ext uri="{FF2B5EF4-FFF2-40B4-BE49-F238E27FC236}">
                <a16:creationId xmlns:a16="http://schemas.microsoft.com/office/drawing/2014/main" id="{2BDC9887-74A3-480E-8C2E-7375E041497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4E049EB-E9ED-49E9-AADF-EA69BDE2DFF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7CE6F42-F49C-4786-BEE0-00CAE14787B1}" type="slidenum">
              <a:rPr lang="en-US" smtClean="0"/>
              <a:t>‹#›</a:t>
            </a:fld>
            <a:endParaRPr lang="en-US"/>
          </a:p>
        </p:txBody>
      </p:sp>
    </p:spTree>
    <p:extLst>
      <p:ext uri="{BB962C8B-B14F-4D97-AF65-F5344CB8AC3E}">
        <p14:creationId xmlns:p14="http://schemas.microsoft.com/office/powerpoint/2010/main" val="1860204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CE454C8-BF1A-4AC4-B5A5-3930E46B6F61}" type="datetimeFigureOut">
              <a:rPr lang="en-US" smtClean="0"/>
              <a:t>10/26/2023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endParaRPr lang="en-US"/>
          </a:p>
        </p:txBody>
      </p:sp>
    </p:spTree>
    <p:extLst>
      <p:ext uri="{BB962C8B-B14F-4D97-AF65-F5344CB8AC3E}">
        <p14:creationId xmlns:p14="http://schemas.microsoft.com/office/powerpoint/2010/main" val="380564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rs.gov/charities-non-profits/tax-exempt-organization-searc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rgbClr val="00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E862936B-F879-4531-AFD3-F0351A20B52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6382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98F4CA-96EC-40EB-8CC7-38554E0B21C0}" type="slidenum">
              <a:rPr lang="en-US" smtClean="0"/>
              <a:t>10</a:t>
            </a:fld>
            <a:endParaRPr lang="en-US"/>
          </a:p>
        </p:txBody>
      </p:sp>
    </p:spTree>
    <p:extLst>
      <p:ext uri="{BB962C8B-B14F-4D97-AF65-F5344CB8AC3E}">
        <p14:creationId xmlns:p14="http://schemas.microsoft.com/office/powerpoint/2010/main" val="2111184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Template </a:t>
            </a:r>
          </a:p>
        </p:txBody>
      </p:sp>
      <p:sp>
        <p:nvSpPr>
          <p:cNvPr id="4" name="Slide Number Placeholder 3"/>
          <p:cNvSpPr>
            <a:spLocks noGrp="1"/>
          </p:cNvSpPr>
          <p:nvPr>
            <p:ph type="sldNum" sz="quarter" idx="5"/>
          </p:nvPr>
        </p:nvSpPr>
        <p:spPr/>
        <p:txBody>
          <a:bodyPr/>
          <a:lstStyle/>
          <a:p>
            <a:fld id="{A041C01A-60B3-4498-ABCA-F6E369CF27E8}" type="slidenum">
              <a:rPr lang="en-US" smtClean="0"/>
              <a:t>11</a:t>
            </a:fld>
            <a:endParaRPr lang="en-US"/>
          </a:p>
        </p:txBody>
      </p:sp>
    </p:spTree>
    <p:extLst>
      <p:ext uri="{BB962C8B-B14F-4D97-AF65-F5344CB8AC3E}">
        <p14:creationId xmlns:p14="http://schemas.microsoft.com/office/powerpoint/2010/main" val="373429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12</a:t>
            </a:fld>
            <a:endParaRPr lang="en-US"/>
          </a:p>
        </p:txBody>
      </p:sp>
    </p:spTree>
    <p:extLst>
      <p:ext uri="{BB962C8B-B14F-4D97-AF65-F5344CB8AC3E}">
        <p14:creationId xmlns:p14="http://schemas.microsoft.com/office/powerpoint/2010/main" val="160234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13</a:t>
            </a:fld>
            <a:endParaRPr lang="en-US"/>
          </a:p>
        </p:txBody>
      </p:sp>
    </p:spTree>
    <p:extLst>
      <p:ext uri="{BB962C8B-B14F-4D97-AF65-F5344CB8AC3E}">
        <p14:creationId xmlns:p14="http://schemas.microsoft.com/office/powerpoint/2010/main" val="2634079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14</a:t>
            </a:fld>
            <a:endParaRPr lang="en-US"/>
          </a:p>
        </p:txBody>
      </p:sp>
    </p:spTree>
    <p:extLst>
      <p:ext uri="{BB962C8B-B14F-4D97-AF65-F5344CB8AC3E}">
        <p14:creationId xmlns:p14="http://schemas.microsoft.com/office/powerpoint/2010/main" val="48445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15</a:t>
            </a:fld>
            <a:endParaRPr lang="en-US"/>
          </a:p>
        </p:txBody>
      </p:sp>
    </p:spTree>
    <p:extLst>
      <p:ext uri="{BB962C8B-B14F-4D97-AF65-F5344CB8AC3E}">
        <p14:creationId xmlns:p14="http://schemas.microsoft.com/office/powerpoint/2010/main" val="113837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16</a:t>
            </a:fld>
            <a:endParaRPr lang="en-US"/>
          </a:p>
        </p:txBody>
      </p:sp>
    </p:spTree>
    <p:extLst>
      <p:ext uri="{BB962C8B-B14F-4D97-AF65-F5344CB8AC3E}">
        <p14:creationId xmlns:p14="http://schemas.microsoft.com/office/powerpoint/2010/main" val="3662925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17</a:t>
            </a:fld>
            <a:endParaRPr lang="en-US"/>
          </a:p>
        </p:txBody>
      </p:sp>
    </p:spTree>
    <p:extLst>
      <p:ext uri="{BB962C8B-B14F-4D97-AF65-F5344CB8AC3E}">
        <p14:creationId xmlns:p14="http://schemas.microsoft.com/office/powerpoint/2010/main" val="385325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18</a:t>
            </a:fld>
            <a:endParaRPr lang="en-US"/>
          </a:p>
        </p:txBody>
      </p:sp>
    </p:spTree>
    <p:extLst>
      <p:ext uri="{BB962C8B-B14F-4D97-AF65-F5344CB8AC3E}">
        <p14:creationId xmlns:p14="http://schemas.microsoft.com/office/powerpoint/2010/main" val="1009468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19</a:t>
            </a:fld>
            <a:endParaRPr lang="en-US"/>
          </a:p>
        </p:txBody>
      </p:sp>
    </p:spTree>
    <p:extLst>
      <p:ext uri="{BB962C8B-B14F-4D97-AF65-F5344CB8AC3E}">
        <p14:creationId xmlns:p14="http://schemas.microsoft.com/office/powerpoint/2010/main" val="342516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62936B-F879-4531-AFD3-F0351A20B523}" type="slidenum">
              <a:rPr lang="en-US" smtClean="0"/>
              <a:t>2</a:t>
            </a:fld>
            <a:endParaRPr lang="en-US"/>
          </a:p>
        </p:txBody>
      </p:sp>
    </p:spTree>
    <p:extLst>
      <p:ext uri="{BB962C8B-B14F-4D97-AF65-F5344CB8AC3E}">
        <p14:creationId xmlns:p14="http://schemas.microsoft.com/office/powerpoint/2010/main" val="3133081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20</a:t>
            </a:fld>
            <a:endParaRPr lang="en-US"/>
          </a:p>
        </p:txBody>
      </p:sp>
    </p:spTree>
    <p:extLst>
      <p:ext uri="{BB962C8B-B14F-4D97-AF65-F5344CB8AC3E}">
        <p14:creationId xmlns:p14="http://schemas.microsoft.com/office/powerpoint/2010/main" val="4147624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21</a:t>
            </a:fld>
            <a:endParaRPr lang="en-US"/>
          </a:p>
        </p:txBody>
      </p:sp>
    </p:spTree>
    <p:extLst>
      <p:ext uri="{BB962C8B-B14F-4D97-AF65-F5344CB8AC3E}">
        <p14:creationId xmlns:p14="http://schemas.microsoft.com/office/powerpoint/2010/main" val="1084251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22</a:t>
            </a:fld>
            <a:endParaRPr lang="en-US"/>
          </a:p>
        </p:txBody>
      </p:sp>
    </p:spTree>
    <p:extLst>
      <p:ext uri="{BB962C8B-B14F-4D97-AF65-F5344CB8AC3E}">
        <p14:creationId xmlns:p14="http://schemas.microsoft.com/office/powerpoint/2010/main" val="3454952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23</a:t>
            </a:fld>
            <a:endParaRPr lang="en-US"/>
          </a:p>
        </p:txBody>
      </p:sp>
    </p:spTree>
    <p:extLst>
      <p:ext uri="{BB962C8B-B14F-4D97-AF65-F5344CB8AC3E}">
        <p14:creationId xmlns:p14="http://schemas.microsoft.com/office/powerpoint/2010/main" val="959499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24</a:t>
            </a:fld>
            <a:endParaRPr lang="en-US"/>
          </a:p>
        </p:txBody>
      </p:sp>
    </p:spTree>
    <p:extLst>
      <p:ext uri="{BB962C8B-B14F-4D97-AF65-F5344CB8AC3E}">
        <p14:creationId xmlns:p14="http://schemas.microsoft.com/office/powerpoint/2010/main" val="3428474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25</a:t>
            </a:fld>
            <a:endParaRPr lang="en-US"/>
          </a:p>
        </p:txBody>
      </p:sp>
    </p:spTree>
    <p:extLst>
      <p:ext uri="{BB962C8B-B14F-4D97-AF65-F5344CB8AC3E}">
        <p14:creationId xmlns:p14="http://schemas.microsoft.com/office/powerpoint/2010/main" val="323955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1C01A-60B3-4498-ABCA-F6E369CF27E8}" type="slidenum">
              <a:rPr lang="en-US" smtClean="0"/>
              <a:t>3</a:t>
            </a:fld>
            <a:endParaRPr lang="en-US"/>
          </a:p>
        </p:txBody>
      </p:sp>
    </p:spTree>
    <p:extLst>
      <p:ext uri="{BB962C8B-B14F-4D97-AF65-F5344CB8AC3E}">
        <p14:creationId xmlns:p14="http://schemas.microsoft.com/office/powerpoint/2010/main" val="235692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62936B-F879-4531-AFD3-F0351A20B523}" type="slidenum">
              <a:rPr lang="en-US" smtClean="0"/>
              <a:t>4</a:t>
            </a:fld>
            <a:endParaRPr lang="en-US"/>
          </a:p>
        </p:txBody>
      </p:sp>
    </p:spTree>
    <p:extLst>
      <p:ext uri="{BB962C8B-B14F-4D97-AF65-F5344CB8AC3E}">
        <p14:creationId xmlns:p14="http://schemas.microsoft.com/office/powerpoint/2010/main" val="30595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021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ensure clean water, preserve opportunities for Minnesotans to enjoy nature, parks, and trails, and to appreciate arts and culture that exists within the State. </a:t>
            </a:r>
            <a:endParaRPr lang="en-US" dirty="0"/>
          </a:p>
        </p:txBody>
      </p:sp>
      <p:sp>
        <p:nvSpPr>
          <p:cNvPr id="4" name="Slide Number Placeholder 3"/>
          <p:cNvSpPr>
            <a:spLocks noGrp="1"/>
          </p:cNvSpPr>
          <p:nvPr>
            <p:ph type="sldNum" sz="quarter" idx="10"/>
          </p:nvPr>
        </p:nvSpPr>
        <p:spPr/>
        <p:txBody>
          <a:bodyPr/>
          <a:lstStyle/>
          <a:p>
            <a:fld id="{E862936B-F879-4531-AFD3-F0351A20B523}" type="slidenum">
              <a:rPr lang="en-US" smtClean="0"/>
              <a:t>6</a:t>
            </a:fld>
            <a:endParaRPr lang="en-US"/>
          </a:p>
        </p:txBody>
      </p:sp>
    </p:spTree>
    <p:extLst>
      <p:ext uri="{BB962C8B-B14F-4D97-AF65-F5344CB8AC3E}">
        <p14:creationId xmlns:p14="http://schemas.microsoft.com/office/powerpoint/2010/main" val="4200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 review MHC grants pages for all the details. We’ll review some of the highlights together now but refer to these web pages for all details – full request for proposals that contain all the details about the specifics about funding availability, eligibility, timeline, selection process, how to apply, application contents/elements, funding limitations, additional information, and technical support. You can access FAQs, budget template, and information about the Legacy funding (purpose, intent, etc.) </a:t>
            </a:r>
          </a:p>
          <a:p>
            <a:endParaRPr lang="en-US" dirty="0"/>
          </a:p>
          <a:p>
            <a:r>
              <a:rPr lang="en-US" dirty="0"/>
              <a:t>Laura, drop Grants landing page in Zoom chat https://www.mnhum.org/what-we-do/grants/</a:t>
            </a:r>
          </a:p>
        </p:txBody>
      </p:sp>
      <p:sp>
        <p:nvSpPr>
          <p:cNvPr id="4" name="Slide Number Placeholder 3"/>
          <p:cNvSpPr>
            <a:spLocks noGrp="1"/>
          </p:cNvSpPr>
          <p:nvPr>
            <p:ph type="sldNum" sz="quarter" idx="10"/>
          </p:nvPr>
        </p:nvSpPr>
        <p:spPr/>
        <p:txBody>
          <a:bodyPr/>
          <a:lstStyle/>
          <a:p>
            <a:fld id="{E862936B-F879-4531-AFD3-F0351A20B523}" type="slidenum">
              <a:rPr lang="en-US" smtClean="0"/>
              <a:t>7</a:t>
            </a:fld>
            <a:endParaRPr lang="en-US"/>
          </a:p>
        </p:txBody>
      </p:sp>
    </p:spTree>
    <p:extLst>
      <p:ext uri="{BB962C8B-B14F-4D97-AF65-F5344CB8AC3E}">
        <p14:creationId xmlns:p14="http://schemas.microsoft.com/office/powerpoint/2010/main" val="3752831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8</a:t>
            </a:fld>
            <a:endParaRPr lang="en-US"/>
          </a:p>
        </p:txBody>
      </p:sp>
    </p:spTree>
    <p:extLst>
      <p:ext uri="{BB962C8B-B14F-4D97-AF65-F5344CB8AC3E}">
        <p14:creationId xmlns:p14="http://schemas.microsoft.com/office/powerpoint/2010/main" val="67459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just">
              <a:spcBef>
                <a:spcPts val="0"/>
              </a:spcBef>
              <a:spcAft>
                <a:spcPts val="0"/>
              </a:spcAft>
              <a:buFont typeface="Arial" panose="020B0604020202020204" pitchFamily="34" charset="0"/>
              <a:buChar char="•"/>
            </a:pPr>
            <a:r>
              <a:rPr lang="en-US" sz="1200" dirty="0">
                <a:effectLst/>
                <a:latin typeface="+mj-lt"/>
                <a:ea typeface="Calibri" panose="020F0502020204030204" pitchFamily="34" charset="0"/>
              </a:rPr>
              <a:t>Organization and/or individual is in good standing with the IRS when they have completed all IRS reporting requirements and can receive tax-deductible charitable contributions. MHC uses the </a:t>
            </a:r>
            <a:r>
              <a:rPr lang="en-US" sz="1200" u="sng" dirty="0">
                <a:solidFill>
                  <a:srgbClr val="0563C1"/>
                </a:solidFill>
                <a:effectLst/>
                <a:latin typeface="+mj-lt"/>
                <a:ea typeface="Calibri" panose="020F0502020204030204" pitchFamily="34" charset="0"/>
                <a:hlinkClick r:id="rId3"/>
              </a:rPr>
              <a:t>IRS Tax Exempt Organization Search</a:t>
            </a:r>
            <a:r>
              <a:rPr lang="en-US" sz="1200" u="sng" dirty="0">
                <a:solidFill>
                  <a:srgbClr val="0563C1"/>
                </a:solidFill>
                <a:effectLst/>
                <a:latin typeface="+mj-lt"/>
                <a:ea typeface="Calibri" panose="020F0502020204030204" pitchFamily="34" charset="0"/>
              </a:rPr>
              <a:t> </a:t>
            </a:r>
            <a:r>
              <a:rPr lang="en-US" sz="1200" dirty="0">
                <a:effectLst/>
                <a:latin typeface="+mj-lt"/>
                <a:ea typeface="Calibri" panose="020F0502020204030204" pitchFamily="34" charset="0"/>
              </a:rPr>
              <a:t>to confirm compliance. </a:t>
            </a:r>
          </a:p>
          <a:p>
            <a:pPr marR="0" algn="just">
              <a:spcBef>
                <a:spcPts val="0"/>
              </a:spcBef>
              <a:spcAft>
                <a:spcPts val="0"/>
              </a:spcAft>
            </a:pPr>
            <a:endParaRPr lang="en-US" sz="1200" dirty="0">
              <a:effectLst/>
              <a:latin typeface="+mj-lt"/>
              <a:ea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200" dirty="0">
                <a:latin typeface="+mj-lt"/>
                <a:ea typeface="Calibri" panose="020F0502020204030204" pitchFamily="34" charset="0"/>
              </a:rPr>
              <a:t>O</a:t>
            </a:r>
            <a:r>
              <a:rPr lang="en-US" sz="1200" dirty="0">
                <a:effectLst/>
                <a:latin typeface="+mj-lt"/>
                <a:ea typeface="Calibri" panose="020F0502020204030204" pitchFamily="34" charset="0"/>
              </a:rPr>
              <a:t>rganization and/or individual that has failed to complete a prior grant, has a history of inconsistent and inaccurate financial reporting, or a history of overdue reports may not be in good standing with MHC. </a:t>
            </a:r>
          </a:p>
          <a:p>
            <a:pPr marL="285750" marR="0" indent="-285750" algn="just">
              <a:spcBef>
                <a:spcPts val="0"/>
              </a:spcBef>
              <a:spcAft>
                <a:spcPts val="0"/>
              </a:spcAft>
              <a:buFont typeface="Arial" panose="020B0604020202020204" pitchFamily="34" charset="0"/>
              <a:buChar char="•"/>
            </a:pPr>
            <a:endParaRPr lang="en-US" sz="1200" dirty="0">
              <a:latin typeface="+mj-lt"/>
              <a:ea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200" dirty="0">
                <a:effectLst/>
                <a:latin typeface="+mj-lt"/>
                <a:ea typeface="Calibri" panose="020F0502020204030204" pitchFamily="34" charset="0"/>
              </a:rPr>
              <a:t>MHC may grant an exemption to an organization that is not in good standing if the applicant uses a fiscal agent.</a:t>
            </a:r>
          </a:p>
          <a:p>
            <a:pPr marR="0" algn="just">
              <a:spcBef>
                <a:spcPts val="0"/>
              </a:spcBef>
              <a:spcAft>
                <a:spcPts val="0"/>
              </a:spcAft>
            </a:pPr>
            <a:endParaRPr lang="en-US" sz="1200" dirty="0">
              <a:effectLst/>
              <a:latin typeface="+mj-lt"/>
              <a:ea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lang="en-US" sz="1200" dirty="0">
                <a:effectLst/>
                <a:latin typeface="+mj-lt"/>
                <a:ea typeface="Calibri" panose="020F0502020204030204" pitchFamily="34" charset="0"/>
              </a:rPr>
              <a:t>An organization may submit multiple applications; however, the organization is only eligible to receive one (1) Cultural Heritage grant.  An organization can collaborate on other applications submitted to MHC provided that it is not named as the organization that would be the Cultural Heritage grant award recipient.</a:t>
            </a:r>
          </a:p>
          <a:p>
            <a:pPr marL="285750" marR="0" indent="-285750" algn="just">
              <a:spcBef>
                <a:spcPts val="0"/>
              </a:spcBef>
              <a:spcAft>
                <a:spcPts val="0"/>
              </a:spcAft>
              <a:buFont typeface="Arial" panose="020B0604020202020204" pitchFamily="34" charset="0"/>
              <a:buChar char="•"/>
            </a:pPr>
            <a:endParaRPr lang="en-US" sz="1200" dirty="0">
              <a:effectLst/>
              <a:latin typeface="+mj-lt"/>
              <a:ea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Calibri" panose="020F0502020204030204" pitchFamily="34" charset="0"/>
              </a:rPr>
              <a:t>Applicants </a:t>
            </a:r>
            <a:r>
              <a:rPr lang="en-US" sz="1200" dirty="0">
                <a:effectLst/>
                <a:ea typeface="Calibri" panose="020F0502020204030204" pitchFamily="34" charset="0"/>
              </a:rPr>
              <a:t>may submit multiple proposals; however,  they are only eligible to receive one grant per open opportunity.  An applicant can collaborate on other projects submitted to MHC provided it is not named as the grant award recipient.</a:t>
            </a:r>
          </a:p>
          <a:p>
            <a:pPr marL="285750" marR="0" indent="-285750" algn="just">
              <a:spcBef>
                <a:spcPts val="0"/>
              </a:spcBef>
              <a:spcAft>
                <a:spcPts val="0"/>
              </a:spcAft>
              <a:buFont typeface="Arial" panose="020B0604020202020204" pitchFamily="34" charset="0"/>
              <a:buChar char="•"/>
            </a:pPr>
            <a:endParaRPr lang="en-US" sz="1200" dirty="0">
              <a:effectLst/>
              <a:latin typeface="+mj-l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041C01A-60B3-4498-ABCA-F6E369CF27E8}" type="slidenum">
              <a:rPr lang="en-US" smtClean="0"/>
              <a:t>9</a:t>
            </a:fld>
            <a:endParaRPr lang="en-US"/>
          </a:p>
        </p:txBody>
      </p:sp>
    </p:spTree>
    <p:extLst>
      <p:ext uri="{BB962C8B-B14F-4D97-AF65-F5344CB8AC3E}">
        <p14:creationId xmlns:p14="http://schemas.microsoft.com/office/powerpoint/2010/main" val="1813394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13.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Master" Target="../slideMasters/slideMaster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A044-1A3D-4112-B853-95C7BA62BE3F}"/>
              </a:ext>
            </a:extLst>
          </p:cNvPr>
          <p:cNvSpPr>
            <a:spLocks noGrp="1"/>
          </p:cNvSpPr>
          <p:nvPr>
            <p:ph type="ctrTitle"/>
          </p:nvPr>
        </p:nvSpPr>
        <p:spPr>
          <a:xfrm>
            <a:off x="2286000" y="743963"/>
            <a:ext cx="13716000" cy="944562"/>
          </a:xfrm>
        </p:spPr>
        <p:txBody>
          <a:bodyPr anchor="b"/>
          <a:lstStyle>
            <a:lvl1pPr algn="l">
              <a:defRPr sz="3500" b="1" cap="all" baseline="0">
                <a:solidFill>
                  <a:srgbClr val="3C7096"/>
                </a:solidFill>
              </a:defRPr>
            </a:lvl1pPr>
          </a:lstStyle>
          <a:p>
            <a:r>
              <a:rPr lang="en-US"/>
              <a:t>Click to edit Master title style</a:t>
            </a:r>
          </a:p>
        </p:txBody>
      </p:sp>
      <p:sp>
        <p:nvSpPr>
          <p:cNvPr id="11" name="Title 1">
            <a:extLst>
              <a:ext uri="{FF2B5EF4-FFF2-40B4-BE49-F238E27FC236}">
                <a16:creationId xmlns:a16="http://schemas.microsoft.com/office/drawing/2014/main" id="{CB133F8C-56D0-48C3-BCDE-07CDB5C59878}"/>
              </a:ext>
            </a:extLst>
          </p:cNvPr>
          <p:cNvSpPr txBox="1">
            <a:spLocks/>
          </p:cNvSpPr>
          <p:nvPr userDrawn="1"/>
        </p:nvSpPr>
        <p:spPr>
          <a:xfrm>
            <a:off x="2286000" y="1688524"/>
            <a:ext cx="13716000" cy="41306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500" b="1" kern="1200" cap="all" baseline="0">
                <a:solidFill>
                  <a:srgbClr val="3C7096"/>
                </a:solidFill>
                <a:latin typeface="+mj-lt"/>
                <a:ea typeface="+mj-ea"/>
                <a:cs typeface="+mj-cs"/>
              </a:defRPr>
            </a:lvl1pPr>
          </a:lstStyle>
          <a:p>
            <a:endParaRPr lang="en-US" sz="10000"/>
          </a:p>
        </p:txBody>
      </p:sp>
      <p:sp>
        <p:nvSpPr>
          <p:cNvPr id="14" name="Date Placeholder 13">
            <a:extLst>
              <a:ext uri="{FF2B5EF4-FFF2-40B4-BE49-F238E27FC236}">
                <a16:creationId xmlns:a16="http://schemas.microsoft.com/office/drawing/2014/main" id="{0AEF94EE-8D1B-4223-9CF9-B16500757F09}"/>
              </a:ext>
            </a:extLst>
          </p:cNvPr>
          <p:cNvSpPr>
            <a:spLocks noGrp="1"/>
          </p:cNvSpPr>
          <p:nvPr>
            <p:ph type="dt" sz="half" idx="10"/>
          </p:nvPr>
        </p:nvSpPr>
        <p:spPr/>
        <p:txBody>
          <a:bodyPr/>
          <a:lstStyle/>
          <a:p>
            <a:fld id="{2BBC6EDD-B42E-44C6-B7BD-A02A9E2B168A}" type="datetime1">
              <a:rPr lang="en-US" smtClean="0"/>
              <a:t>10/26/2023</a:t>
            </a:fld>
            <a:endParaRPr lang="en-US"/>
          </a:p>
        </p:txBody>
      </p:sp>
      <p:sp>
        <p:nvSpPr>
          <p:cNvPr id="15" name="Footer Placeholder 14">
            <a:extLst>
              <a:ext uri="{FF2B5EF4-FFF2-40B4-BE49-F238E27FC236}">
                <a16:creationId xmlns:a16="http://schemas.microsoft.com/office/drawing/2014/main" id="{FC62ED5B-2BC3-4233-8FC8-49FDFAE46F06}"/>
              </a:ext>
            </a:extLst>
          </p:cNvPr>
          <p:cNvSpPr>
            <a:spLocks noGrp="1"/>
          </p:cNvSpPr>
          <p:nvPr>
            <p:ph type="ftr" sz="quarter" idx="11"/>
          </p:nvPr>
        </p:nvSpPr>
        <p:spPr/>
        <p:txBody>
          <a:bodyPr/>
          <a:lstStyle/>
          <a:p>
            <a:r>
              <a:rPr lang="en-US"/>
              <a:t>© 2023 Minnesota Humanities Center</a:t>
            </a:r>
          </a:p>
        </p:txBody>
      </p:sp>
      <p:sp>
        <p:nvSpPr>
          <p:cNvPr id="16" name="Slide Number Placeholder 15">
            <a:extLst>
              <a:ext uri="{FF2B5EF4-FFF2-40B4-BE49-F238E27FC236}">
                <a16:creationId xmlns:a16="http://schemas.microsoft.com/office/drawing/2014/main" id="{4461A7AA-B142-4B11-941B-A5E487D710E8}"/>
              </a:ext>
            </a:extLst>
          </p:cNvPr>
          <p:cNvSpPr>
            <a:spLocks noGrp="1"/>
          </p:cNvSpPr>
          <p:nvPr>
            <p:ph type="sldNum" sz="quarter" idx="12"/>
          </p:nvPr>
        </p:nvSpPr>
        <p:spPr/>
        <p:txBody>
          <a:bodyPr/>
          <a:lstStyle/>
          <a:p>
            <a:fld id="{319E23C6-B544-43A8-8DC1-668431892D99}" type="slidenum">
              <a:rPr lang="en-US" smtClean="0"/>
              <a:t>‹#›</a:t>
            </a:fld>
            <a:endParaRPr lang="en-US"/>
          </a:p>
        </p:txBody>
      </p:sp>
      <p:sp>
        <p:nvSpPr>
          <p:cNvPr id="18" name="Text Placeholder 17">
            <a:extLst>
              <a:ext uri="{FF2B5EF4-FFF2-40B4-BE49-F238E27FC236}">
                <a16:creationId xmlns:a16="http://schemas.microsoft.com/office/drawing/2014/main" id="{CFA84565-F787-40E5-B641-3BA47F1E5E7A}"/>
              </a:ext>
            </a:extLst>
          </p:cNvPr>
          <p:cNvSpPr>
            <a:spLocks noGrp="1"/>
          </p:cNvSpPr>
          <p:nvPr>
            <p:ph type="body" sz="quarter" idx="13" hasCustomPrompt="1"/>
          </p:nvPr>
        </p:nvSpPr>
        <p:spPr>
          <a:xfrm>
            <a:off x="2285999" y="1967762"/>
            <a:ext cx="11804129" cy="914400"/>
          </a:xfrm>
        </p:spPr>
        <p:txBody>
          <a:bodyPr/>
          <a:lstStyle>
            <a:lvl1pPr marL="0" indent="0">
              <a:buNone/>
              <a:defRPr sz="7200" b="1">
                <a:solidFill>
                  <a:srgbClr val="3C7096"/>
                </a:solidFill>
              </a:defRPr>
            </a:lvl1pPr>
          </a:lstStyle>
          <a:p>
            <a:pPr lvl="0"/>
            <a:r>
              <a:rPr lang="en-US"/>
              <a:t>CLICK TO EDIT MASTER TEXT STYLES</a:t>
            </a:r>
          </a:p>
        </p:txBody>
      </p:sp>
      <p:sp>
        <p:nvSpPr>
          <p:cNvPr id="20" name="Content Placeholder 19">
            <a:extLst>
              <a:ext uri="{FF2B5EF4-FFF2-40B4-BE49-F238E27FC236}">
                <a16:creationId xmlns:a16="http://schemas.microsoft.com/office/drawing/2014/main" id="{B679B597-D74C-4A15-A655-0E6E00100CDA}"/>
              </a:ext>
            </a:extLst>
          </p:cNvPr>
          <p:cNvSpPr>
            <a:spLocks noGrp="1"/>
          </p:cNvSpPr>
          <p:nvPr>
            <p:ph sz="quarter" idx="14" hasCustomPrompt="1"/>
          </p:nvPr>
        </p:nvSpPr>
        <p:spPr>
          <a:xfrm>
            <a:off x="2285998" y="4244525"/>
            <a:ext cx="6629401" cy="990600"/>
          </a:xfrm>
        </p:spPr>
        <p:txBody>
          <a:bodyPr/>
          <a:lstStyle>
            <a:lvl1pPr marL="0" indent="0">
              <a:buNone/>
              <a:defRPr sz="3600">
                <a:solidFill>
                  <a:srgbClr val="3C7096"/>
                </a:solidFill>
              </a:defRPr>
            </a:lvl1pPr>
          </a:lstStyle>
          <a:p>
            <a:pPr lvl="0"/>
            <a:r>
              <a:rPr lang="en-US"/>
              <a:t>CLICK TO EDIT MASTER TEXT STYLES</a:t>
            </a:r>
          </a:p>
        </p:txBody>
      </p:sp>
      <p:pic>
        <p:nvPicPr>
          <p:cNvPr id="13" name="Picture 12" descr="Logo&#10;&#10;50th Celebration Minnesota Humanities Center Logo">
            <a:extLst>
              <a:ext uri="{FF2B5EF4-FFF2-40B4-BE49-F238E27FC236}">
                <a16:creationId xmlns:a16="http://schemas.microsoft.com/office/drawing/2014/main" id="{BE96BA03-1779-4FEE-9C31-79239A2B14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64" t="14837" r="11124" b="13864"/>
          <a:stretch/>
        </p:blipFill>
        <p:spPr>
          <a:xfrm>
            <a:off x="12420600" y="0"/>
            <a:ext cx="5486400" cy="2743200"/>
          </a:xfrm>
          <a:prstGeom prst="rect">
            <a:avLst/>
          </a:prstGeom>
        </p:spPr>
      </p:pic>
      <p:sp>
        <p:nvSpPr>
          <p:cNvPr id="10" name="AutoShape 4">
            <a:extLst>
              <a:ext uri="{FF2B5EF4-FFF2-40B4-BE49-F238E27FC236}">
                <a16:creationId xmlns:a16="http://schemas.microsoft.com/office/drawing/2014/main" id="{24A068C0-F623-4701-BD2E-3F8BF204AE38}"/>
              </a:ext>
            </a:extLst>
          </p:cNvPr>
          <p:cNvSpPr/>
          <p:nvPr userDrawn="1"/>
        </p:nvSpPr>
        <p:spPr>
          <a:xfrm>
            <a:off x="16215269" y="8953500"/>
            <a:ext cx="2147226" cy="151613"/>
          </a:xfrm>
          <a:prstGeom prst="rect">
            <a:avLst/>
          </a:prstGeom>
          <a:solidFill>
            <a:srgbClr val="A1C636"/>
          </a:solidFill>
        </p:spPr>
      </p:sp>
      <p:sp>
        <p:nvSpPr>
          <p:cNvPr id="9" name="AutoShape 3">
            <a:extLst>
              <a:ext uri="{FF2B5EF4-FFF2-40B4-BE49-F238E27FC236}">
                <a16:creationId xmlns:a16="http://schemas.microsoft.com/office/drawing/2014/main" id="{3617A39D-0DDB-4169-8C39-D0EA0D3E77F5}"/>
              </a:ext>
            </a:extLst>
          </p:cNvPr>
          <p:cNvSpPr/>
          <p:nvPr userDrawn="1"/>
        </p:nvSpPr>
        <p:spPr>
          <a:xfrm>
            <a:off x="-153090" y="1752343"/>
            <a:ext cx="2147226" cy="151613"/>
          </a:xfrm>
          <a:prstGeom prst="rect">
            <a:avLst/>
          </a:prstGeom>
          <a:solidFill>
            <a:srgbClr val="A1C636"/>
          </a:solidFill>
        </p:spPr>
      </p:sp>
    </p:spTree>
    <p:extLst>
      <p:ext uri="{BB962C8B-B14F-4D97-AF65-F5344CB8AC3E}">
        <p14:creationId xmlns:p14="http://schemas.microsoft.com/office/powerpoint/2010/main" val="132631723"/>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D73F-414D-4578-857D-10329FFBDDF1}"/>
              </a:ext>
            </a:extLst>
          </p:cNvPr>
          <p:cNvSpPr>
            <a:spLocks noGrp="1"/>
          </p:cNvSpPr>
          <p:nvPr>
            <p:ph type="title" hasCustomPrompt="1"/>
          </p:nvPr>
        </p:nvSpPr>
        <p:spPr>
          <a:xfrm>
            <a:off x="1257300" y="156908"/>
            <a:ext cx="12230100" cy="1989137"/>
          </a:xfrm>
        </p:spPr>
        <p:txBody>
          <a:bodyPr>
            <a:normAutofit/>
          </a:bodyPr>
          <a:lstStyle>
            <a:lvl1pPr>
              <a:defRPr sz="7200" b="1">
                <a:solidFill>
                  <a:srgbClr val="3C7096"/>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p:txBody>
          <a:bodyPr/>
          <a:lstStyle/>
          <a:p>
            <a:r>
              <a:rPr lang="en-US"/>
              <a:t>© 2023 Minnesota Humanities Center</a:t>
            </a:r>
          </a:p>
        </p:txBody>
      </p:sp>
      <p:sp>
        <p:nvSpPr>
          <p:cNvPr id="5" name="Slide Number Placeholder 4">
            <a:extLst>
              <a:ext uri="{FF2B5EF4-FFF2-40B4-BE49-F238E27FC236}">
                <a16:creationId xmlns:a16="http://schemas.microsoft.com/office/drawing/2014/main" id="{157C3E3D-4E53-4B34-9F03-76C06AD9E3BC}"/>
              </a:ext>
            </a:extLst>
          </p:cNvPr>
          <p:cNvSpPr>
            <a:spLocks noGrp="1"/>
          </p:cNvSpPr>
          <p:nvPr>
            <p:ph type="sldNum" sz="quarter" idx="12"/>
          </p:nvPr>
        </p:nvSpPr>
        <p:spPr/>
        <p:txBody>
          <a:bodyPr/>
          <a:lstStyle/>
          <a:p>
            <a:fld id="{319E23C6-B544-43A8-8DC1-668431892D99}" type="slidenum">
              <a:rPr lang="en-US" smtClean="0"/>
              <a:t>‹#›</a:t>
            </a:fld>
            <a:endParaRPr lang="en-US"/>
          </a:p>
        </p:txBody>
      </p:sp>
      <p:sp>
        <p:nvSpPr>
          <p:cNvPr id="6" name="AutoShape 3">
            <a:extLst>
              <a:ext uri="{FF2B5EF4-FFF2-40B4-BE49-F238E27FC236}">
                <a16:creationId xmlns:a16="http://schemas.microsoft.com/office/drawing/2014/main" id="{1317E5C3-3DA1-4D70-8D87-7647331DF1DF}"/>
              </a:ext>
            </a:extLst>
          </p:cNvPr>
          <p:cNvSpPr/>
          <p:nvPr userDrawn="1"/>
        </p:nvSpPr>
        <p:spPr>
          <a:xfrm>
            <a:off x="-127416" y="1754654"/>
            <a:ext cx="2147226" cy="151613"/>
          </a:xfrm>
          <a:prstGeom prst="rect">
            <a:avLst/>
          </a:prstGeom>
          <a:solidFill>
            <a:srgbClr val="A1C636"/>
          </a:solidFill>
        </p:spPr>
      </p:sp>
      <p:sp>
        <p:nvSpPr>
          <p:cNvPr id="7" name="AutoShape 4">
            <a:extLst>
              <a:ext uri="{FF2B5EF4-FFF2-40B4-BE49-F238E27FC236}">
                <a16:creationId xmlns:a16="http://schemas.microsoft.com/office/drawing/2014/main" id="{F1722374-FC6C-42BC-94CF-9ABFABD6D7B3}"/>
              </a:ext>
            </a:extLst>
          </p:cNvPr>
          <p:cNvSpPr/>
          <p:nvPr userDrawn="1"/>
        </p:nvSpPr>
        <p:spPr>
          <a:xfrm>
            <a:off x="16140774" y="8763083"/>
            <a:ext cx="2147226" cy="151613"/>
          </a:xfrm>
          <a:prstGeom prst="rect">
            <a:avLst/>
          </a:prstGeom>
          <a:solidFill>
            <a:srgbClr val="A1C636"/>
          </a:solidFill>
        </p:spPr>
      </p:sp>
      <p:sp>
        <p:nvSpPr>
          <p:cNvPr id="10" name="Content Placeholder 2">
            <a:extLst>
              <a:ext uri="{FF2B5EF4-FFF2-40B4-BE49-F238E27FC236}">
                <a16:creationId xmlns:a16="http://schemas.microsoft.com/office/drawing/2014/main" id="{13B32EB5-E767-4B1F-BD19-A77AD2F6DAD7}"/>
              </a:ext>
            </a:extLst>
          </p:cNvPr>
          <p:cNvSpPr>
            <a:spLocks noGrp="1"/>
          </p:cNvSpPr>
          <p:nvPr>
            <p:ph sz="half" idx="1" hasCustomPrompt="1"/>
          </p:nvPr>
        </p:nvSpPr>
        <p:spPr>
          <a:xfrm>
            <a:off x="1257300" y="5017491"/>
            <a:ext cx="12230100" cy="2212976"/>
          </a:xfrm>
        </p:spPr>
        <p:txBody>
          <a:bodyPr/>
          <a:lstStyle>
            <a:lvl1pPr>
              <a:buNone/>
              <a:defRPr sz="3600" b="1">
                <a:solidFill>
                  <a:srgbClr val="A1C636"/>
                </a:solidFill>
              </a:defRPr>
            </a:lvl1pPr>
            <a:lvl2pPr marL="0" indent="0">
              <a:buNone/>
              <a:defRPr sz="3600"/>
            </a:lvl2pPr>
            <a:lvl3pPr>
              <a:buNone/>
              <a:defRPr sz="2800"/>
            </a:lvl3pPr>
          </a:lstStyle>
          <a:p>
            <a:pPr lvl="0"/>
            <a:r>
              <a:rPr lang="en-US"/>
              <a:t>CLICK TO EDIT MASTER TEXT STYLES</a:t>
            </a:r>
          </a:p>
          <a:p>
            <a:pPr lvl="1"/>
            <a:r>
              <a:rPr lang="en-US"/>
              <a:t>Second level</a:t>
            </a:r>
          </a:p>
          <a:p>
            <a:pPr lvl="3"/>
            <a:endParaRPr lang="en-US"/>
          </a:p>
        </p:txBody>
      </p:sp>
      <p:sp>
        <p:nvSpPr>
          <p:cNvPr id="17" name="Picture Placeholder 2">
            <a:extLst>
              <a:ext uri="{FF2B5EF4-FFF2-40B4-BE49-F238E27FC236}">
                <a16:creationId xmlns:a16="http://schemas.microsoft.com/office/drawing/2014/main" id="{68596333-74AF-4DC3-9CF2-1E237CECA575}"/>
              </a:ext>
            </a:extLst>
          </p:cNvPr>
          <p:cNvSpPr>
            <a:spLocks noGrp="1"/>
          </p:cNvSpPr>
          <p:nvPr>
            <p:ph type="pic" idx="19"/>
          </p:nvPr>
        </p:nvSpPr>
        <p:spPr>
          <a:xfrm>
            <a:off x="13855037" y="-204787"/>
            <a:ext cx="4191000" cy="10287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Content Placeholder 2">
            <a:extLst>
              <a:ext uri="{FF2B5EF4-FFF2-40B4-BE49-F238E27FC236}">
                <a16:creationId xmlns:a16="http://schemas.microsoft.com/office/drawing/2014/main" id="{F1A4BD98-5E3E-45CF-9691-8985D420CDFD}"/>
              </a:ext>
            </a:extLst>
          </p:cNvPr>
          <p:cNvSpPr>
            <a:spLocks noGrp="1"/>
          </p:cNvSpPr>
          <p:nvPr>
            <p:ph sz="half" idx="20" hasCustomPrompt="1"/>
          </p:nvPr>
        </p:nvSpPr>
        <p:spPr>
          <a:xfrm>
            <a:off x="1257300" y="7480695"/>
            <a:ext cx="12230100" cy="2212976"/>
          </a:xfrm>
        </p:spPr>
        <p:txBody>
          <a:bodyPr/>
          <a:lstStyle>
            <a:lvl1pPr>
              <a:buNone/>
              <a:defRPr sz="3600" b="1">
                <a:solidFill>
                  <a:srgbClr val="A1C636"/>
                </a:solidFill>
              </a:defRPr>
            </a:lvl1pPr>
            <a:lvl2pPr marL="0" indent="0">
              <a:buNone/>
              <a:defRPr sz="3600"/>
            </a:lvl2pPr>
            <a:lvl3pPr>
              <a:buNone/>
              <a:defRPr sz="2800"/>
            </a:lvl3pPr>
          </a:lstStyle>
          <a:p>
            <a:pPr lvl="0"/>
            <a:r>
              <a:rPr lang="en-US"/>
              <a:t>CLICK TO EDIT MASTER TEXT STYLES</a:t>
            </a:r>
          </a:p>
          <a:p>
            <a:pPr lvl="1"/>
            <a:r>
              <a:rPr lang="en-US"/>
              <a:t>Second level</a:t>
            </a:r>
          </a:p>
          <a:p>
            <a:pPr lvl="3"/>
            <a:endParaRPr lang="en-US"/>
          </a:p>
        </p:txBody>
      </p:sp>
      <p:sp>
        <p:nvSpPr>
          <p:cNvPr id="19" name="Content Placeholder 2">
            <a:extLst>
              <a:ext uri="{FF2B5EF4-FFF2-40B4-BE49-F238E27FC236}">
                <a16:creationId xmlns:a16="http://schemas.microsoft.com/office/drawing/2014/main" id="{0E5D8B20-CD53-4964-B837-7EF2132F2F9C}"/>
              </a:ext>
            </a:extLst>
          </p:cNvPr>
          <p:cNvSpPr>
            <a:spLocks noGrp="1"/>
          </p:cNvSpPr>
          <p:nvPr>
            <p:ph sz="half" idx="21" hasCustomPrompt="1"/>
          </p:nvPr>
        </p:nvSpPr>
        <p:spPr>
          <a:xfrm>
            <a:off x="1257300" y="2554287"/>
            <a:ext cx="12230100" cy="2212976"/>
          </a:xfrm>
        </p:spPr>
        <p:txBody>
          <a:bodyPr/>
          <a:lstStyle>
            <a:lvl1pPr>
              <a:buNone/>
              <a:defRPr sz="3600" b="1">
                <a:solidFill>
                  <a:srgbClr val="A1C636"/>
                </a:solidFill>
              </a:defRPr>
            </a:lvl1pPr>
            <a:lvl2pPr marL="0" indent="0">
              <a:buNone/>
              <a:defRPr sz="3600"/>
            </a:lvl2pPr>
            <a:lvl3pPr>
              <a:buNone/>
              <a:defRPr sz="2800"/>
            </a:lvl3pPr>
          </a:lstStyle>
          <a:p>
            <a:pPr lvl="0"/>
            <a:r>
              <a:rPr lang="en-US"/>
              <a:t>CLICK TO EDIT MASTER TEXT STYLES</a:t>
            </a:r>
          </a:p>
          <a:p>
            <a:pPr lvl="1"/>
            <a:r>
              <a:rPr lang="en-US"/>
              <a:t>Second level</a:t>
            </a:r>
          </a:p>
          <a:p>
            <a:pPr lvl="3"/>
            <a:endParaRPr lang="en-US"/>
          </a:p>
        </p:txBody>
      </p:sp>
      <p:pic>
        <p:nvPicPr>
          <p:cNvPr id="12" name="Picture 11" descr="Logo&#10;&#10;50th Celebration Minnesota Humanities Center Logo">
            <a:extLst>
              <a:ext uri="{FF2B5EF4-FFF2-40B4-BE49-F238E27FC236}">
                <a16:creationId xmlns:a16="http://schemas.microsoft.com/office/drawing/2014/main" id="{A2CAC01C-F218-40B2-A512-102911BAE3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968885" y="9111525"/>
            <a:ext cx="2423893" cy="1011827"/>
          </a:xfrm>
          <a:prstGeom prst="rect">
            <a:avLst/>
          </a:prstGeom>
        </p:spPr>
      </p:pic>
      <p:pic>
        <p:nvPicPr>
          <p:cNvPr id="13" name="Picture 12" descr="Logo, company name&#10;&#10;Description automatically generated">
            <a:extLst>
              <a:ext uri="{FF2B5EF4-FFF2-40B4-BE49-F238E27FC236}">
                <a16:creationId xmlns:a16="http://schemas.microsoft.com/office/drawing/2014/main" id="{6A1728ED-BE94-4827-B56C-AD8C95E593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06626" y="8996974"/>
            <a:ext cx="1539411" cy="1189545"/>
          </a:xfrm>
          <a:prstGeom prst="rect">
            <a:avLst/>
          </a:prstGeom>
        </p:spPr>
      </p:pic>
    </p:spTree>
    <p:extLst>
      <p:ext uri="{BB962C8B-B14F-4D97-AF65-F5344CB8AC3E}">
        <p14:creationId xmlns:p14="http://schemas.microsoft.com/office/powerpoint/2010/main" val="425305583"/>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50th Logo for Minnesota Humanities Center">
            <a:extLst>
              <a:ext uri="{FF2B5EF4-FFF2-40B4-BE49-F238E27FC236}">
                <a16:creationId xmlns:a16="http://schemas.microsoft.com/office/drawing/2014/main" id="{72ED65AD-0F51-4702-B7D3-C21EF83933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39796" y="-1071663"/>
            <a:ext cx="7896009" cy="4441505"/>
          </a:xfrm>
          <a:prstGeom prst="rect">
            <a:avLst/>
          </a:prstGeom>
        </p:spPr>
      </p:pic>
      <p:sp>
        <p:nvSpPr>
          <p:cNvPr id="22" name="Text Placeholder 2">
            <a:extLst>
              <a:ext uri="{FF2B5EF4-FFF2-40B4-BE49-F238E27FC236}">
                <a16:creationId xmlns:a16="http://schemas.microsoft.com/office/drawing/2014/main" id="{CCB29982-9EDA-4075-A26F-D8F790F9DA32}"/>
              </a:ext>
              <a:ext uri="{C183D7F6-B498-43B3-948B-1728B52AA6E4}">
                <adec:decorative xmlns:adec="http://schemas.microsoft.com/office/drawing/2017/decorative" val="0"/>
              </a:ext>
            </a:extLst>
          </p:cNvPr>
          <p:cNvSpPr txBox="1">
            <a:spLocks/>
          </p:cNvSpPr>
          <p:nvPr userDrawn="1"/>
        </p:nvSpPr>
        <p:spPr>
          <a:xfrm>
            <a:off x="10515598" y="3093440"/>
            <a:ext cx="7848600" cy="685800"/>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3C709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t>LEGACY COMMITTEE HEARING</a:t>
            </a:r>
          </a:p>
        </p:txBody>
      </p:sp>
      <p:grpSp>
        <p:nvGrpSpPr>
          <p:cNvPr id="23" name="Group 22" descr="Date: Wednesday, March 2, 2022. Kevin Lindsey, CEO">
            <a:extLst>
              <a:ext uri="{FF2B5EF4-FFF2-40B4-BE49-F238E27FC236}">
                <a16:creationId xmlns:a16="http://schemas.microsoft.com/office/drawing/2014/main" id="{896EABCF-E48E-4ACB-BF2E-6DC96DA06044}"/>
              </a:ext>
            </a:extLst>
          </p:cNvPr>
          <p:cNvGrpSpPr/>
          <p:nvPr userDrawn="1"/>
        </p:nvGrpSpPr>
        <p:grpSpPr>
          <a:xfrm>
            <a:off x="10515598" y="3694992"/>
            <a:ext cx="6629401" cy="1622971"/>
            <a:chOff x="10515598" y="3694992"/>
            <a:chExt cx="6629401" cy="1622971"/>
          </a:xfrm>
        </p:grpSpPr>
        <p:sp>
          <p:nvSpPr>
            <p:cNvPr id="24" name="Content Placeholder 3" descr="Date (Wednesday, March 2nd, 2022)&#10;Presenters: Kevin Lindsey and Laura Benson">
              <a:extLst>
                <a:ext uri="{FF2B5EF4-FFF2-40B4-BE49-F238E27FC236}">
                  <a16:creationId xmlns:a16="http://schemas.microsoft.com/office/drawing/2014/main" id="{4243DD25-CF3B-4BE1-84C0-C0856B3EF44B}"/>
                </a:ext>
              </a:extLst>
            </p:cNvPr>
            <p:cNvSpPr txBox="1">
              <a:spLocks/>
            </p:cNvSpPr>
            <p:nvPr/>
          </p:nvSpPr>
          <p:spPr>
            <a:xfrm>
              <a:off x="10515598" y="3694992"/>
              <a:ext cx="6629401" cy="99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3C7096"/>
                  </a:solidFill>
                </a:rPr>
                <a:t>Wednesday, March 2, 2022</a:t>
              </a:r>
            </a:p>
          </p:txBody>
        </p:sp>
        <p:sp>
          <p:nvSpPr>
            <p:cNvPr id="25" name="Content Placeholder 3">
              <a:extLst>
                <a:ext uri="{FF2B5EF4-FFF2-40B4-BE49-F238E27FC236}">
                  <a16:creationId xmlns:a16="http://schemas.microsoft.com/office/drawing/2014/main" id="{B6057787-7A99-4919-AF78-3246F73EE5D8}"/>
                </a:ext>
              </a:extLst>
            </p:cNvPr>
            <p:cNvSpPr txBox="1">
              <a:spLocks/>
            </p:cNvSpPr>
            <p:nvPr/>
          </p:nvSpPr>
          <p:spPr>
            <a:xfrm>
              <a:off x="10515598" y="4327363"/>
              <a:ext cx="6629401" cy="990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3C709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Kevin Lindsey, CEO</a:t>
              </a:r>
            </a:p>
          </p:txBody>
        </p:sp>
      </p:grpSp>
      <p:pic>
        <p:nvPicPr>
          <p:cNvPr id="19" name="Picture 18" descr="Minnesota Humanities Center Building&#10;Outside/exterior during summer">
            <a:extLst>
              <a:ext uri="{FF2B5EF4-FFF2-40B4-BE49-F238E27FC236}">
                <a16:creationId xmlns:a16="http://schemas.microsoft.com/office/drawing/2014/main" id="{722295C7-1A6C-45F4-8E98-59027430BE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79240"/>
            <a:ext cx="18288000" cy="9456418"/>
          </a:xfrm>
          <a:prstGeom prst="rect">
            <a:avLst/>
          </a:prstGeom>
        </p:spPr>
      </p:pic>
      <p:sp>
        <p:nvSpPr>
          <p:cNvPr id="9" name="Title 1">
            <a:extLst>
              <a:ext uri="{FF2B5EF4-FFF2-40B4-BE49-F238E27FC236}">
                <a16:creationId xmlns:a16="http://schemas.microsoft.com/office/drawing/2014/main" id="{20D9D563-DDFB-4231-B4D8-8D89C6863D6E}"/>
              </a:ext>
            </a:extLst>
          </p:cNvPr>
          <p:cNvSpPr>
            <a:spLocks noGrp="1"/>
          </p:cNvSpPr>
          <p:nvPr>
            <p:ph type="title" idx="4294967295"/>
          </p:nvPr>
        </p:nvSpPr>
        <p:spPr>
          <a:xfrm>
            <a:off x="304800" y="-35225"/>
            <a:ext cx="9296400" cy="5029200"/>
          </a:xfrm>
        </p:spPr>
        <p:txBody>
          <a:bodyPr>
            <a:normAutofit fontScale="90000"/>
          </a:bodyPr>
          <a:lstStyle/>
          <a:p>
            <a:pPr marL="0" indent="0"/>
            <a:r>
              <a:rPr lang="en-US" sz="10700" b="1">
                <a:solidFill>
                  <a:srgbClr val="3C7096"/>
                </a:solidFill>
              </a:rPr>
              <a:t>M</a:t>
            </a:r>
            <a:r>
              <a:rPr lang="en-US" sz="10700" b="1"/>
              <a:t>INNESOTA</a:t>
            </a:r>
            <a:br>
              <a:rPr lang="en-US" sz="10700" b="1"/>
            </a:br>
            <a:r>
              <a:rPr lang="en-US" sz="10700" b="1">
                <a:solidFill>
                  <a:srgbClr val="3C7096"/>
                </a:solidFill>
              </a:rPr>
              <a:t>H</a:t>
            </a:r>
            <a:r>
              <a:rPr lang="en-US" sz="10700" b="1"/>
              <a:t>UMANITIES</a:t>
            </a:r>
            <a:br>
              <a:rPr lang="en-US" sz="10700" b="1"/>
            </a:br>
            <a:r>
              <a:rPr lang="en-US" sz="10700" b="1">
                <a:solidFill>
                  <a:srgbClr val="3C7096"/>
                </a:solidFill>
              </a:rPr>
              <a:t>C</a:t>
            </a:r>
            <a:r>
              <a:rPr lang="en-US" sz="10700" b="1"/>
              <a:t>ENTER</a:t>
            </a:r>
            <a:br>
              <a:rPr lang="en-US" b="1"/>
            </a:br>
            <a:endParaRPr lang="en-US"/>
          </a:p>
        </p:txBody>
      </p:sp>
    </p:spTree>
    <p:extLst>
      <p:ext uri="{BB962C8B-B14F-4D97-AF65-F5344CB8AC3E}">
        <p14:creationId xmlns:p14="http://schemas.microsoft.com/office/powerpoint/2010/main" val="1229222321"/>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AutoShape 3" descr="Green bar">
            <a:extLst>
              <a:ext uri="{FF2B5EF4-FFF2-40B4-BE49-F238E27FC236}">
                <a16:creationId xmlns:a16="http://schemas.microsoft.com/office/drawing/2014/main" id="{1317E5C3-3DA1-4D70-8D87-7647331DF1DF}"/>
              </a:ext>
            </a:extLst>
          </p:cNvPr>
          <p:cNvSpPr/>
          <p:nvPr userDrawn="1"/>
        </p:nvSpPr>
        <p:spPr>
          <a:xfrm>
            <a:off x="0" y="1781445"/>
            <a:ext cx="2147226" cy="151613"/>
          </a:xfrm>
          <a:prstGeom prst="rect">
            <a:avLst/>
          </a:prstGeom>
          <a:solidFill>
            <a:srgbClr val="A1C636"/>
          </a:solidFill>
        </p:spPr>
      </p:sp>
      <p:pic>
        <p:nvPicPr>
          <p:cNvPr id="11" name="Picture 4" descr="Exterior of Minnesota Humanities Center building in summer.">
            <a:extLst>
              <a:ext uri="{FF2B5EF4-FFF2-40B4-BE49-F238E27FC236}">
                <a16:creationId xmlns:a16="http://schemas.microsoft.com/office/drawing/2014/main" id="{1857315B-054E-4F30-B0BB-862B343E2125}"/>
              </a:ext>
            </a:extLst>
          </p:cNvPr>
          <p:cNvPicPr>
            <a:picLocks noChangeAspect="1"/>
          </p:cNvPicPr>
          <p:nvPr userDrawn="1"/>
        </p:nvPicPr>
        <p:blipFill rotWithShape="1">
          <a:blip r:embed="rId2"/>
          <a:srcRect l="2939" t="9686" r="-765" b="19612"/>
          <a:stretch/>
        </p:blipFill>
        <p:spPr>
          <a:xfrm>
            <a:off x="9144000" y="1687872"/>
            <a:ext cx="8858250" cy="4856546"/>
          </a:xfrm>
          <a:prstGeom prst="rect">
            <a:avLst/>
          </a:prstGeom>
          <a:effectLst>
            <a:glow rad="127000">
              <a:schemeClr val="bg1"/>
            </a:glow>
            <a:outerShdw blurRad="139700" dir="20940000" sx="1000" sy="1000" algn="ctr" rotWithShape="0">
              <a:srgbClr val="000000">
                <a:alpha val="0"/>
              </a:srgbClr>
            </a:outerShdw>
          </a:effectLst>
        </p:spPr>
      </p:pic>
      <p:grpSp>
        <p:nvGrpSpPr>
          <p:cNvPr id="12" name="Group 2" descr="Founded in 1971 when the National Endowment for the Humanities began funding state-based humanities programs.">
            <a:extLst>
              <a:ext uri="{FF2B5EF4-FFF2-40B4-BE49-F238E27FC236}">
                <a16:creationId xmlns:a16="http://schemas.microsoft.com/office/drawing/2014/main" id="{40457264-4FE8-4371-8376-CB4902E050DC}"/>
              </a:ext>
            </a:extLst>
          </p:cNvPr>
          <p:cNvGrpSpPr/>
          <p:nvPr userDrawn="1"/>
        </p:nvGrpSpPr>
        <p:grpSpPr>
          <a:xfrm>
            <a:off x="450851" y="2313789"/>
            <a:ext cx="7071922" cy="2809492"/>
            <a:chOff x="254034" y="-242"/>
            <a:chExt cx="28291936" cy="3745993"/>
          </a:xfrm>
        </p:grpSpPr>
        <p:sp>
          <p:nvSpPr>
            <p:cNvPr id="16" name="TextBox 3">
              <a:extLst>
                <a:ext uri="{FF2B5EF4-FFF2-40B4-BE49-F238E27FC236}">
                  <a16:creationId xmlns:a16="http://schemas.microsoft.com/office/drawing/2014/main" id="{BE35D475-94A3-4F3A-97BC-4D6942674BF0}"/>
                </a:ext>
              </a:extLst>
            </p:cNvPr>
            <p:cNvSpPr txBox="1"/>
            <p:nvPr/>
          </p:nvSpPr>
          <p:spPr>
            <a:xfrm>
              <a:off x="254034" y="-242"/>
              <a:ext cx="23137662" cy="732595"/>
            </a:xfrm>
            <a:prstGeom prst="rect">
              <a:avLst/>
            </a:prstGeom>
          </p:spPr>
          <p:txBody>
            <a:bodyPr lIns="0" tIns="0" rIns="0" bIns="0" rtlCol="0" anchor="t">
              <a:spAutoFit/>
            </a:bodyPr>
            <a:lstStyle/>
            <a:p>
              <a:pPr>
                <a:lnSpc>
                  <a:spcPts val="4550"/>
                </a:lnSpc>
              </a:pPr>
              <a:r>
                <a:rPr lang="en-US" sz="3500" b="1" spc="350">
                  <a:solidFill>
                    <a:srgbClr val="A1C636"/>
                  </a:solidFill>
                  <a:latin typeface="Gill Sans MT" panose="020B0502020104020203" pitchFamily="34" charset="0"/>
                </a:rPr>
                <a:t>FOUNDED IN 1971</a:t>
              </a:r>
            </a:p>
          </p:txBody>
        </p:sp>
        <p:sp>
          <p:nvSpPr>
            <p:cNvPr id="17" name="TextBox 4">
              <a:extLst>
                <a:ext uri="{FF2B5EF4-FFF2-40B4-BE49-F238E27FC236}">
                  <a16:creationId xmlns:a16="http://schemas.microsoft.com/office/drawing/2014/main" id="{D3CA44B7-328A-4BE4-B79F-2A815591EA3B}"/>
                </a:ext>
              </a:extLst>
            </p:cNvPr>
            <p:cNvSpPr txBox="1"/>
            <p:nvPr/>
          </p:nvSpPr>
          <p:spPr>
            <a:xfrm>
              <a:off x="254034" y="873167"/>
              <a:ext cx="28291936" cy="2872584"/>
            </a:xfrm>
            <a:prstGeom prst="rect">
              <a:avLst/>
            </a:prstGeom>
          </p:spPr>
          <p:txBody>
            <a:bodyPr wrap="square" lIns="0" tIns="0" rIns="0" bIns="0" rtlCol="0" anchor="t">
              <a:spAutoFit/>
            </a:bodyPr>
            <a:lstStyle/>
            <a:p>
              <a:r>
                <a:rPr lang="en-US" sz="3500" spc="32">
                  <a:solidFill>
                    <a:srgbClr val="3B3838"/>
                  </a:solidFill>
                  <a:latin typeface="Gill Sans MT" panose="020B0502020104020203" pitchFamily="34" charset="0"/>
                </a:rPr>
                <a:t>Founded in 1971 when the National Endowment for the Humanities began funding state-based humanities programs</a:t>
              </a:r>
            </a:p>
          </p:txBody>
        </p:sp>
      </p:grpSp>
      <p:grpSp>
        <p:nvGrpSpPr>
          <p:cNvPr id="18" name="Group 5" descr="Mission: MHC connects our past, present, and future by bringing people together to increase understanding and spark change.">
            <a:extLst>
              <a:ext uri="{FF2B5EF4-FFF2-40B4-BE49-F238E27FC236}">
                <a16:creationId xmlns:a16="http://schemas.microsoft.com/office/drawing/2014/main" id="{F1CF21A5-4DC7-439E-8F9E-A57188BF1596}"/>
              </a:ext>
            </a:extLst>
          </p:cNvPr>
          <p:cNvGrpSpPr/>
          <p:nvPr userDrawn="1"/>
        </p:nvGrpSpPr>
        <p:grpSpPr>
          <a:xfrm>
            <a:off x="450851" y="6817270"/>
            <a:ext cx="8001000" cy="2488093"/>
            <a:chOff x="0" y="-38100"/>
            <a:chExt cx="10667999" cy="3317457"/>
          </a:xfrm>
        </p:grpSpPr>
        <p:sp>
          <p:nvSpPr>
            <p:cNvPr id="19" name="TextBox 6">
              <a:extLst>
                <a:ext uri="{FF2B5EF4-FFF2-40B4-BE49-F238E27FC236}">
                  <a16:creationId xmlns:a16="http://schemas.microsoft.com/office/drawing/2014/main" id="{4B96823D-2F36-48A9-B765-B7BC3EC83730}"/>
                </a:ext>
              </a:extLst>
            </p:cNvPr>
            <p:cNvSpPr txBox="1"/>
            <p:nvPr/>
          </p:nvSpPr>
          <p:spPr>
            <a:xfrm>
              <a:off x="0" y="-38100"/>
              <a:ext cx="9472463" cy="740833"/>
            </a:xfrm>
            <a:prstGeom prst="rect">
              <a:avLst/>
            </a:prstGeom>
          </p:spPr>
          <p:txBody>
            <a:bodyPr lIns="0" tIns="0" rIns="0" bIns="0" rtlCol="0" anchor="t">
              <a:spAutoFit/>
            </a:bodyPr>
            <a:lstStyle/>
            <a:p>
              <a:pPr>
                <a:lnSpc>
                  <a:spcPts val="4550"/>
                </a:lnSpc>
              </a:pPr>
              <a:r>
                <a:rPr lang="en-US" sz="3500" b="1" spc="350">
                  <a:solidFill>
                    <a:srgbClr val="A1C636"/>
                  </a:solidFill>
                  <a:latin typeface="Gill Sans MT" panose="020B0502020104020203" pitchFamily="34" charset="0"/>
                </a:rPr>
                <a:t>MISSION</a:t>
              </a:r>
            </a:p>
          </p:txBody>
        </p:sp>
        <p:sp>
          <p:nvSpPr>
            <p:cNvPr id="20" name="TextBox 7">
              <a:extLst>
                <a:ext uri="{FF2B5EF4-FFF2-40B4-BE49-F238E27FC236}">
                  <a16:creationId xmlns:a16="http://schemas.microsoft.com/office/drawing/2014/main" id="{2EDD112B-F29A-4B4B-AEA2-9A8E94702C25}"/>
                </a:ext>
              </a:extLst>
            </p:cNvPr>
            <p:cNvSpPr txBox="1"/>
            <p:nvPr/>
          </p:nvSpPr>
          <p:spPr>
            <a:xfrm>
              <a:off x="0" y="817145"/>
              <a:ext cx="10667999" cy="2462212"/>
            </a:xfrm>
            <a:prstGeom prst="rect">
              <a:avLst/>
            </a:prstGeom>
          </p:spPr>
          <p:txBody>
            <a:bodyPr wrap="square" lIns="0" tIns="0" rIns="0" bIns="0" rtlCol="0" anchor="t">
              <a:spAutoFit/>
            </a:bodyPr>
            <a:lstStyle/>
            <a:p>
              <a:pPr>
                <a:lnSpc>
                  <a:spcPts val="4800"/>
                </a:lnSpc>
              </a:pPr>
              <a:r>
                <a:rPr lang="en-US" sz="3600" spc="32">
                  <a:solidFill>
                    <a:srgbClr val="3B3838"/>
                  </a:solidFill>
                  <a:latin typeface="Gill Sans MT" panose="020B0502020104020203" pitchFamily="34" charset="0"/>
                </a:rPr>
                <a:t>MHC connects our past, present, and future by bringing people together to increase understanding and spark change</a:t>
              </a:r>
            </a:p>
          </p:txBody>
        </p:sp>
      </p:grpSp>
      <p:sp>
        <p:nvSpPr>
          <p:cNvPr id="15" name="AutoShape 10" descr="Green Bar">
            <a:extLst>
              <a:ext uri="{FF2B5EF4-FFF2-40B4-BE49-F238E27FC236}">
                <a16:creationId xmlns:a16="http://schemas.microsoft.com/office/drawing/2014/main" id="{4131897B-4B9E-401B-A591-032334F68937}"/>
              </a:ext>
            </a:extLst>
          </p:cNvPr>
          <p:cNvSpPr/>
          <p:nvPr userDrawn="1"/>
        </p:nvSpPr>
        <p:spPr>
          <a:xfrm rot="5400000" flipV="1">
            <a:off x="7454798" y="8438053"/>
            <a:ext cx="2147226" cy="45719"/>
          </a:xfrm>
          <a:prstGeom prst="rect">
            <a:avLst/>
          </a:prstGeom>
          <a:solidFill>
            <a:srgbClr val="A1C636"/>
          </a:solidFill>
        </p:spPr>
      </p:sp>
      <p:grpSp>
        <p:nvGrpSpPr>
          <p:cNvPr id="21" name="Group 11" descr="Vision: A just society that is curious, connected, and compassionate.">
            <a:extLst>
              <a:ext uri="{FF2B5EF4-FFF2-40B4-BE49-F238E27FC236}">
                <a16:creationId xmlns:a16="http://schemas.microsoft.com/office/drawing/2014/main" id="{87FF38D4-2BD9-40B8-ACB4-788248A75B37}"/>
              </a:ext>
            </a:extLst>
          </p:cNvPr>
          <p:cNvGrpSpPr/>
          <p:nvPr userDrawn="1"/>
        </p:nvGrpSpPr>
        <p:grpSpPr>
          <a:xfrm>
            <a:off x="9144000" y="6817270"/>
            <a:ext cx="6045201" cy="1853957"/>
            <a:chOff x="-1202266" y="-213775"/>
            <a:chExt cx="8060268" cy="2471940"/>
          </a:xfrm>
        </p:grpSpPr>
        <p:sp>
          <p:nvSpPr>
            <p:cNvPr id="22" name="TextBox 12">
              <a:extLst>
                <a:ext uri="{FF2B5EF4-FFF2-40B4-BE49-F238E27FC236}">
                  <a16:creationId xmlns:a16="http://schemas.microsoft.com/office/drawing/2014/main" id="{2972311A-6D2D-44C1-BBD6-BE72B8BDE7B4}"/>
                </a:ext>
              </a:extLst>
            </p:cNvPr>
            <p:cNvSpPr txBox="1"/>
            <p:nvPr/>
          </p:nvSpPr>
          <p:spPr>
            <a:xfrm>
              <a:off x="-1196918" y="-213775"/>
              <a:ext cx="7135664" cy="740833"/>
            </a:xfrm>
            <a:prstGeom prst="rect">
              <a:avLst/>
            </a:prstGeom>
          </p:spPr>
          <p:txBody>
            <a:bodyPr lIns="0" tIns="0" rIns="0" bIns="0" rtlCol="0" anchor="t">
              <a:spAutoFit/>
            </a:bodyPr>
            <a:lstStyle/>
            <a:p>
              <a:pPr>
                <a:lnSpc>
                  <a:spcPts val="4550"/>
                </a:lnSpc>
              </a:pPr>
              <a:r>
                <a:rPr lang="en-US" sz="3500" b="1" spc="350">
                  <a:solidFill>
                    <a:srgbClr val="A1C636"/>
                  </a:solidFill>
                  <a:latin typeface="Gill Sans MT" panose="020B0502020104020203" pitchFamily="34" charset="0"/>
                </a:rPr>
                <a:t>VISION</a:t>
              </a:r>
            </a:p>
          </p:txBody>
        </p:sp>
        <p:sp>
          <p:nvSpPr>
            <p:cNvPr id="23" name="TextBox 13">
              <a:extLst>
                <a:ext uri="{FF2B5EF4-FFF2-40B4-BE49-F238E27FC236}">
                  <a16:creationId xmlns:a16="http://schemas.microsoft.com/office/drawing/2014/main" id="{2141AFBC-DD1C-46F8-9CAA-4869093E5968}"/>
                </a:ext>
              </a:extLst>
            </p:cNvPr>
            <p:cNvSpPr txBox="1"/>
            <p:nvPr/>
          </p:nvSpPr>
          <p:spPr>
            <a:xfrm>
              <a:off x="-1202266" y="616692"/>
              <a:ext cx="8060268" cy="1641473"/>
            </a:xfrm>
            <a:prstGeom prst="rect">
              <a:avLst/>
            </a:prstGeom>
          </p:spPr>
          <p:txBody>
            <a:bodyPr wrap="square" lIns="0" tIns="0" rIns="0" bIns="0" rtlCol="0" anchor="t">
              <a:spAutoFit/>
            </a:bodyPr>
            <a:lstStyle/>
            <a:p>
              <a:pPr>
                <a:lnSpc>
                  <a:spcPts val="4800"/>
                </a:lnSpc>
              </a:pPr>
              <a:r>
                <a:rPr lang="en-US" sz="3600" spc="32">
                  <a:solidFill>
                    <a:srgbClr val="3B3838"/>
                  </a:solidFill>
                  <a:latin typeface="Gill Sans MT" panose="020B0502020104020203" pitchFamily="34" charset="0"/>
                </a:rPr>
                <a:t>A just society that is curious, connected, and compassionate</a:t>
              </a:r>
            </a:p>
          </p:txBody>
        </p:sp>
      </p:grpSp>
      <p:pic>
        <p:nvPicPr>
          <p:cNvPr id="25" name="Picture 24" descr="Logo&#10;&#10;50th Celebration Minnesota Humanities Center Logo">
            <a:extLst>
              <a:ext uri="{FF2B5EF4-FFF2-40B4-BE49-F238E27FC236}">
                <a16:creationId xmlns:a16="http://schemas.microsoft.com/office/drawing/2014/main" id="{6BA9D2BA-847B-4CE7-A71E-95FCB354FB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26" name="Picture 25" descr="Clean Water Land &amp; Legacy Amendment Logo">
            <a:extLst>
              <a:ext uri="{FF2B5EF4-FFF2-40B4-BE49-F238E27FC236}">
                <a16:creationId xmlns:a16="http://schemas.microsoft.com/office/drawing/2014/main" id="{3D8227FF-5D40-41DE-86FB-F0F3288AF8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a:xfrm>
            <a:off x="5933424" y="9782488"/>
            <a:ext cx="6172200" cy="547688"/>
          </a:xfrm>
        </p:spPr>
        <p:txBody>
          <a:bodyPr/>
          <a:lstStyle/>
          <a:p>
            <a:r>
              <a:rPr lang="en-US"/>
              <a:t>© 2023 Minnesota Humanities Center</a:t>
            </a:r>
          </a:p>
        </p:txBody>
      </p:sp>
      <p:sp>
        <p:nvSpPr>
          <p:cNvPr id="27" name="TextBox 9">
            <a:extLst>
              <a:ext uri="{FF2B5EF4-FFF2-40B4-BE49-F238E27FC236}">
                <a16:creationId xmlns:a16="http://schemas.microsoft.com/office/drawing/2014/main" id="{0955B66B-4B3D-4F0C-A253-1093849CB5EA}"/>
              </a:ext>
            </a:extLst>
          </p:cNvPr>
          <p:cNvSpPr txBox="1"/>
          <p:nvPr userDrawn="1"/>
        </p:nvSpPr>
        <p:spPr>
          <a:xfrm>
            <a:off x="2315552" y="385629"/>
            <a:ext cx="13656896" cy="1060483"/>
          </a:xfrm>
          <a:prstGeom prst="rect">
            <a:avLst/>
          </a:prstGeom>
        </p:spPr>
        <p:txBody>
          <a:bodyPr wrap="square" lIns="0" tIns="0" rIns="0" bIns="0" rtlCol="0" anchor="t">
            <a:spAutoFit/>
          </a:bodyPr>
          <a:lstStyle/>
          <a:p>
            <a:pPr algn="ctr">
              <a:lnSpc>
                <a:spcPts val="8820"/>
              </a:lnSpc>
            </a:pPr>
            <a:r>
              <a:rPr lang="en-US" sz="7000" b="1" spc="63">
                <a:solidFill>
                  <a:srgbClr val="3C7096"/>
                </a:solidFill>
                <a:latin typeface="Gill Sans MT" panose="020B0502020104020203" pitchFamily="34" charset="0"/>
              </a:rPr>
              <a:t>ABOUT MHC</a:t>
            </a:r>
            <a:endParaRPr lang="en-US" sz="7000" b="1" spc="62">
              <a:solidFill>
                <a:srgbClr val="3C7096"/>
              </a:solidFill>
              <a:latin typeface="Gill Sans MT" panose="020B0502020104020203" pitchFamily="34" charset="0"/>
            </a:endParaRPr>
          </a:p>
        </p:txBody>
      </p:sp>
    </p:spTree>
    <p:extLst>
      <p:ext uri="{BB962C8B-B14F-4D97-AF65-F5344CB8AC3E}">
        <p14:creationId xmlns:p14="http://schemas.microsoft.com/office/powerpoint/2010/main" val="1711944193"/>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AutoShape 3" descr="Green Bar">
            <a:extLst>
              <a:ext uri="{FF2B5EF4-FFF2-40B4-BE49-F238E27FC236}">
                <a16:creationId xmlns:a16="http://schemas.microsoft.com/office/drawing/2014/main" id="{1317E5C3-3DA1-4D70-8D87-7647331DF1DF}"/>
              </a:ext>
            </a:extLst>
          </p:cNvPr>
          <p:cNvSpPr/>
          <p:nvPr userDrawn="1"/>
        </p:nvSpPr>
        <p:spPr>
          <a:xfrm>
            <a:off x="0" y="1754654"/>
            <a:ext cx="2147226" cy="151613"/>
          </a:xfrm>
          <a:prstGeom prst="rect">
            <a:avLst/>
          </a:prstGeom>
          <a:solidFill>
            <a:srgbClr val="A1C636"/>
          </a:solidFill>
        </p:spPr>
      </p:sp>
      <p:grpSp>
        <p:nvGrpSpPr>
          <p:cNvPr id="16" name="Group 15" descr="Process and Outreach">
            <a:extLst>
              <a:ext uri="{FF2B5EF4-FFF2-40B4-BE49-F238E27FC236}">
                <a16:creationId xmlns:a16="http://schemas.microsoft.com/office/drawing/2014/main" id="{F2C12385-A8EF-4D43-9439-FC649E149568}"/>
              </a:ext>
            </a:extLst>
          </p:cNvPr>
          <p:cNvGrpSpPr/>
          <p:nvPr userDrawn="1"/>
        </p:nvGrpSpPr>
        <p:grpSpPr>
          <a:xfrm>
            <a:off x="3505200" y="2534653"/>
            <a:ext cx="4763005" cy="1280792"/>
            <a:chOff x="5451598" y="245123"/>
            <a:chExt cx="4791962" cy="979200"/>
          </a:xfrm>
        </p:grpSpPr>
        <p:sp>
          <p:nvSpPr>
            <p:cNvPr id="20" name="Rectangle 19">
              <a:extLst>
                <a:ext uri="{FF2B5EF4-FFF2-40B4-BE49-F238E27FC236}">
                  <a16:creationId xmlns:a16="http://schemas.microsoft.com/office/drawing/2014/main" id="{9F4A4D42-6242-4856-A778-4B1CF476F515}"/>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B9901A04-664F-4512-B101-6247015D320B}"/>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PROCESS &amp; OUTREACH</a:t>
              </a:r>
            </a:p>
          </p:txBody>
        </p:sp>
      </p:grpSp>
      <p:grpSp>
        <p:nvGrpSpPr>
          <p:cNvPr id="22" name="Group 21" descr="Timely applications, streamlined application process, qualified independent review panels, timely distribution of awards.">
            <a:extLst>
              <a:ext uri="{FF2B5EF4-FFF2-40B4-BE49-F238E27FC236}">
                <a16:creationId xmlns:a16="http://schemas.microsoft.com/office/drawing/2014/main" id="{28C51470-16F8-4409-9AA2-226691FF9738}"/>
              </a:ext>
            </a:extLst>
          </p:cNvPr>
          <p:cNvGrpSpPr/>
          <p:nvPr userDrawn="1"/>
        </p:nvGrpSpPr>
        <p:grpSpPr>
          <a:xfrm>
            <a:off x="3537529" y="3815445"/>
            <a:ext cx="4774364" cy="4872775"/>
            <a:chOff x="5124913" y="2409112"/>
            <a:chExt cx="4774364" cy="4872775"/>
          </a:xfrm>
        </p:grpSpPr>
        <p:sp>
          <p:nvSpPr>
            <p:cNvPr id="23" name="Rectangle 22">
              <a:extLst>
                <a:ext uri="{FF2B5EF4-FFF2-40B4-BE49-F238E27FC236}">
                  <a16:creationId xmlns:a16="http://schemas.microsoft.com/office/drawing/2014/main" id="{84558143-5A04-4F04-BC3F-17AA567A7A7A}"/>
                </a:ext>
              </a:extLst>
            </p:cNvPr>
            <p:cNvSpPr/>
            <p:nvPr userDrawn="1"/>
          </p:nvSpPr>
          <p:spPr>
            <a:xfrm>
              <a:off x="5124913" y="2426735"/>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29D4C172-98A7-4848-9CB2-F39AD5B04FBF}"/>
                </a:ext>
              </a:extLst>
            </p:cNvPr>
            <p:cNvSpPr txBox="1"/>
            <p:nvPr userDrawn="1"/>
          </p:nvSpPr>
          <p:spPr>
            <a:xfrm>
              <a:off x="5172367" y="2409112"/>
              <a:ext cx="4726910" cy="48551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Font typeface="Arial" panose="020B0604020202020204" pitchFamily="34" charset="0"/>
                <a:buChar char="•"/>
              </a:pPr>
              <a:r>
                <a:rPr lang="en-US" sz="3400" kern="1200"/>
                <a:t>Timely applications</a:t>
              </a:r>
            </a:p>
            <a:p>
              <a:pPr marL="285750" lvl="1" indent="-285750" algn="l" defTabSz="1511300">
                <a:lnSpc>
                  <a:spcPct val="90000"/>
                </a:lnSpc>
                <a:spcBef>
                  <a:spcPct val="0"/>
                </a:spcBef>
                <a:spcAft>
                  <a:spcPct val="15000"/>
                </a:spcAft>
                <a:buFont typeface="Arial" panose="020B0604020202020204" pitchFamily="34" charset="0"/>
                <a:buChar char="•"/>
              </a:pPr>
              <a:r>
                <a:rPr lang="en-US" sz="3400" kern="1200"/>
                <a:t>Streamlined application process</a:t>
              </a:r>
            </a:p>
            <a:p>
              <a:pPr marL="285750" lvl="1" indent="-285750" algn="l" defTabSz="1511300">
                <a:lnSpc>
                  <a:spcPct val="90000"/>
                </a:lnSpc>
                <a:spcBef>
                  <a:spcPct val="0"/>
                </a:spcBef>
                <a:spcAft>
                  <a:spcPct val="15000"/>
                </a:spcAft>
                <a:buFont typeface="Arial" panose="020B0604020202020204" pitchFamily="34" charset="0"/>
                <a:buChar char="•"/>
              </a:pPr>
              <a:r>
                <a:rPr lang="en-US" sz="3400" kern="1200"/>
                <a:t>Qualified independent review panels</a:t>
              </a:r>
            </a:p>
            <a:p>
              <a:pPr marL="285750" lvl="1" indent="-285750" algn="l" defTabSz="1511300">
                <a:lnSpc>
                  <a:spcPct val="90000"/>
                </a:lnSpc>
                <a:spcBef>
                  <a:spcPct val="0"/>
                </a:spcBef>
                <a:spcAft>
                  <a:spcPct val="15000"/>
                </a:spcAft>
                <a:buFont typeface="Arial" panose="020B0604020202020204" pitchFamily="34" charset="0"/>
                <a:buChar char="•"/>
              </a:pPr>
              <a:r>
                <a:rPr lang="en-US" sz="3400" kern="1200"/>
                <a:t>Timely distribution of awards</a:t>
              </a:r>
            </a:p>
          </p:txBody>
        </p:sp>
      </p:grpSp>
      <p:grpSp>
        <p:nvGrpSpPr>
          <p:cNvPr id="31" name="Group 30" descr="Applications">
            <a:extLst>
              <a:ext uri="{FF2B5EF4-FFF2-40B4-BE49-F238E27FC236}">
                <a16:creationId xmlns:a16="http://schemas.microsoft.com/office/drawing/2014/main" id="{08C6C43A-1A5E-4EDB-AFF6-CCE376AD4430}"/>
              </a:ext>
            </a:extLst>
          </p:cNvPr>
          <p:cNvGrpSpPr/>
          <p:nvPr userDrawn="1"/>
        </p:nvGrpSpPr>
        <p:grpSpPr>
          <a:xfrm>
            <a:off x="9848597" y="2534653"/>
            <a:ext cx="4763005" cy="1280792"/>
            <a:chOff x="5451598" y="245123"/>
            <a:chExt cx="4791962" cy="979200"/>
          </a:xfrm>
        </p:grpSpPr>
        <p:sp>
          <p:nvSpPr>
            <p:cNvPr id="32" name="Rectangle 31">
              <a:extLst>
                <a:ext uri="{FF2B5EF4-FFF2-40B4-BE49-F238E27FC236}">
                  <a16:creationId xmlns:a16="http://schemas.microsoft.com/office/drawing/2014/main" id="{0B38F53A-8195-4113-B166-F65B5B33F5B4}"/>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395567F9-D859-44FD-93CA-0AE6DA052771}"/>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APPLICATIONS</a:t>
              </a:r>
            </a:p>
          </p:txBody>
        </p:sp>
      </p:grpSp>
      <p:grpSp>
        <p:nvGrpSpPr>
          <p:cNvPr id="25" name="Group 24" descr="Far exceeded amount set aside within statue. Diversity of applicants.">
            <a:extLst>
              <a:ext uri="{FF2B5EF4-FFF2-40B4-BE49-F238E27FC236}">
                <a16:creationId xmlns:a16="http://schemas.microsoft.com/office/drawing/2014/main" id="{3053CC6F-AA67-43F0-95E7-A7231243F4BE}"/>
              </a:ext>
            </a:extLst>
          </p:cNvPr>
          <p:cNvGrpSpPr/>
          <p:nvPr userDrawn="1"/>
        </p:nvGrpSpPr>
        <p:grpSpPr>
          <a:xfrm>
            <a:off x="9882809" y="3806232"/>
            <a:ext cx="4726910" cy="4855152"/>
            <a:chOff x="5500387" y="1224323"/>
            <a:chExt cx="4726910" cy="4855152"/>
          </a:xfrm>
        </p:grpSpPr>
        <p:sp>
          <p:nvSpPr>
            <p:cNvPr id="26" name="Rectangle 25">
              <a:extLst>
                <a:ext uri="{FF2B5EF4-FFF2-40B4-BE49-F238E27FC236}">
                  <a16:creationId xmlns:a16="http://schemas.microsoft.com/office/drawing/2014/main" id="{EECCF97E-CC4D-40E6-BC6B-E0550C710AB1}"/>
                </a:ext>
              </a:extLst>
            </p:cNvPr>
            <p:cNvSpPr/>
            <p:nvPr userDrawn="1"/>
          </p:nvSpPr>
          <p:spPr>
            <a:xfrm>
              <a:off x="5500387" y="1224323"/>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87B08C3D-C162-4527-9418-7F5F2BEF9174}"/>
                </a:ext>
              </a:extLst>
            </p:cNvPr>
            <p:cNvSpPr txBox="1"/>
            <p:nvPr userDrawn="1"/>
          </p:nvSpPr>
          <p:spPr>
            <a:xfrm>
              <a:off x="5500387" y="1224323"/>
              <a:ext cx="4726910" cy="48551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Font typeface="Arial" panose="020B0604020202020204" pitchFamily="34" charset="0"/>
                <a:buChar char="•"/>
              </a:pPr>
              <a:r>
                <a:rPr lang="en-US" sz="3400" kern="1200"/>
                <a:t>Far exceeded amount set aside within statue</a:t>
              </a:r>
            </a:p>
            <a:p>
              <a:pPr marL="285750" lvl="1" indent="-285750" algn="l" defTabSz="1511300">
                <a:lnSpc>
                  <a:spcPct val="90000"/>
                </a:lnSpc>
                <a:spcBef>
                  <a:spcPct val="0"/>
                </a:spcBef>
                <a:spcAft>
                  <a:spcPct val="15000"/>
                </a:spcAft>
                <a:buFont typeface="Arial" panose="020B0604020202020204" pitchFamily="34" charset="0"/>
                <a:buChar char="•"/>
              </a:pPr>
              <a:r>
                <a:rPr lang="en-US" sz="3400" kern="1200"/>
                <a:t>Diversity of applications</a:t>
              </a:r>
            </a:p>
          </p:txBody>
        </p:sp>
      </p:grpSp>
      <p:sp>
        <p:nvSpPr>
          <p:cNvPr id="7" name="AutoShape 4" descr="Green Bar">
            <a:extLst>
              <a:ext uri="{FF2B5EF4-FFF2-40B4-BE49-F238E27FC236}">
                <a16:creationId xmlns:a16="http://schemas.microsoft.com/office/drawing/2014/main" id="{F1722374-FC6C-42BC-94CF-9ABFABD6D7B3}"/>
              </a:ext>
            </a:extLst>
          </p:cNvPr>
          <p:cNvSpPr/>
          <p:nvPr userDrawn="1"/>
        </p:nvSpPr>
        <p:spPr>
          <a:xfrm>
            <a:off x="16140774" y="8648700"/>
            <a:ext cx="2147226" cy="151613"/>
          </a:xfrm>
          <a:prstGeom prst="rect">
            <a:avLst/>
          </a:prstGeom>
          <a:solidFill>
            <a:srgbClr val="A1C636"/>
          </a:solidFill>
        </p:spPr>
      </p:sp>
      <p:pic>
        <p:nvPicPr>
          <p:cNvPr id="13" name="Picture 12" descr="Logo&#10;&#10;50th Celebration Minnesota Humanities Center Logo">
            <a:extLst>
              <a:ext uri="{FF2B5EF4-FFF2-40B4-BE49-F238E27FC236}">
                <a16:creationId xmlns:a16="http://schemas.microsoft.com/office/drawing/2014/main" id="{AD6384FE-D47C-4643-993C-F8A15208915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14" name="Picture 13" descr="Clean Water Land &amp; Legacy Amendment Logo.">
            <a:extLst>
              <a:ext uri="{FF2B5EF4-FFF2-40B4-BE49-F238E27FC236}">
                <a16:creationId xmlns:a16="http://schemas.microsoft.com/office/drawing/2014/main" id="{3166D151-7943-4816-B861-0ECE4CA021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a:xfrm>
            <a:off x="6057900" y="9777412"/>
            <a:ext cx="6172200" cy="547688"/>
          </a:xfrm>
        </p:spPr>
        <p:txBody>
          <a:bodyPr/>
          <a:lstStyle/>
          <a:p>
            <a:r>
              <a:rPr lang="en-US"/>
              <a:t>© 2023 Minnesota Humanities Center</a:t>
            </a:r>
          </a:p>
        </p:txBody>
      </p:sp>
    </p:spTree>
    <p:extLst>
      <p:ext uri="{BB962C8B-B14F-4D97-AF65-F5344CB8AC3E}">
        <p14:creationId xmlns:p14="http://schemas.microsoft.com/office/powerpoint/2010/main" val="2759441889"/>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AutoShape 3" descr="Green Bar">
            <a:extLst>
              <a:ext uri="{FF2B5EF4-FFF2-40B4-BE49-F238E27FC236}">
                <a16:creationId xmlns:a16="http://schemas.microsoft.com/office/drawing/2014/main" id="{1317E5C3-3DA1-4D70-8D87-7647331DF1DF}"/>
              </a:ext>
            </a:extLst>
          </p:cNvPr>
          <p:cNvSpPr/>
          <p:nvPr userDrawn="1"/>
        </p:nvSpPr>
        <p:spPr>
          <a:xfrm>
            <a:off x="0" y="1754654"/>
            <a:ext cx="2147226" cy="151613"/>
          </a:xfrm>
          <a:prstGeom prst="rect">
            <a:avLst/>
          </a:prstGeom>
          <a:solidFill>
            <a:srgbClr val="A1C636"/>
          </a:solidFill>
        </p:spPr>
      </p:sp>
      <p:grpSp>
        <p:nvGrpSpPr>
          <p:cNvPr id="16" name="Group 15" descr="One Step">
            <a:extLst>
              <a:ext uri="{FF2B5EF4-FFF2-40B4-BE49-F238E27FC236}">
                <a16:creationId xmlns:a16="http://schemas.microsoft.com/office/drawing/2014/main" id="{F2C12385-A8EF-4D43-9439-FC649E149568}"/>
              </a:ext>
            </a:extLst>
          </p:cNvPr>
          <p:cNvGrpSpPr/>
          <p:nvPr userDrawn="1"/>
        </p:nvGrpSpPr>
        <p:grpSpPr>
          <a:xfrm>
            <a:off x="1905000" y="2282075"/>
            <a:ext cx="4763005" cy="1280792"/>
            <a:chOff x="5451598" y="245123"/>
            <a:chExt cx="4791962" cy="979200"/>
          </a:xfrm>
        </p:grpSpPr>
        <p:sp>
          <p:nvSpPr>
            <p:cNvPr id="20" name="Rectangle 19">
              <a:extLst>
                <a:ext uri="{FF2B5EF4-FFF2-40B4-BE49-F238E27FC236}">
                  <a16:creationId xmlns:a16="http://schemas.microsoft.com/office/drawing/2014/main" id="{9F4A4D42-6242-4856-A778-4B1CF476F515}"/>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B9901A04-664F-4512-B101-6247015D320B}"/>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ONE STEP</a:t>
              </a:r>
            </a:p>
          </p:txBody>
        </p:sp>
      </p:grpSp>
      <p:grpSp>
        <p:nvGrpSpPr>
          <p:cNvPr id="22" name="Group 21" descr="Proposals $20K or less">
            <a:extLst>
              <a:ext uri="{FF2B5EF4-FFF2-40B4-BE49-F238E27FC236}">
                <a16:creationId xmlns:a16="http://schemas.microsoft.com/office/drawing/2014/main" id="{28C51470-16F8-4409-9AA2-226691FF9738}"/>
              </a:ext>
            </a:extLst>
          </p:cNvPr>
          <p:cNvGrpSpPr/>
          <p:nvPr userDrawn="1"/>
        </p:nvGrpSpPr>
        <p:grpSpPr>
          <a:xfrm>
            <a:off x="1937329" y="3545244"/>
            <a:ext cx="4774364" cy="4872775"/>
            <a:chOff x="5124913" y="2409112"/>
            <a:chExt cx="4774364" cy="4872775"/>
          </a:xfrm>
        </p:grpSpPr>
        <p:sp>
          <p:nvSpPr>
            <p:cNvPr id="23" name="Rectangle 22">
              <a:extLst>
                <a:ext uri="{FF2B5EF4-FFF2-40B4-BE49-F238E27FC236}">
                  <a16:creationId xmlns:a16="http://schemas.microsoft.com/office/drawing/2014/main" id="{84558143-5A04-4F04-BC3F-17AA567A7A7A}"/>
                </a:ext>
              </a:extLst>
            </p:cNvPr>
            <p:cNvSpPr/>
            <p:nvPr userDrawn="1"/>
          </p:nvSpPr>
          <p:spPr>
            <a:xfrm>
              <a:off x="5124913" y="2426735"/>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29D4C172-98A7-4848-9CB2-F39AD5B04FBF}"/>
                </a:ext>
              </a:extLst>
            </p:cNvPr>
            <p:cNvSpPr txBox="1"/>
            <p:nvPr userDrawn="1"/>
          </p:nvSpPr>
          <p:spPr>
            <a:xfrm>
              <a:off x="5172367" y="2409112"/>
              <a:ext cx="4726910" cy="48551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0" lvl="1" indent="0" algn="l" defTabSz="1511300">
                <a:lnSpc>
                  <a:spcPct val="90000"/>
                </a:lnSpc>
                <a:spcBef>
                  <a:spcPct val="0"/>
                </a:spcBef>
                <a:spcAft>
                  <a:spcPct val="15000"/>
                </a:spcAft>
                <a:buFont typeface="Arial" panose="020B0604020202020204" pitchFamily="34" charset="0"/>
                <a:buNone/>
              </a:pPr>
              <a:r>
                <a:rPr lang="en-US" sz="3400" kern="1200"/>
                <a:t>Proposals $20K or less</a:t>
              </a:r>
            </a:p>
          </p:txBody>
        </p:sp>
      </p:grpSp>
      <p:grpSp>
        <p:nvGrpSpPr>
          <p:cNvPr id="31" name="Group 30" descr="Two Steps">
            <a:extLst>
              <a:ext uri="{FF2B5EF4-FFF2-40B4-BE49-F238E27FC236}">
                <a16:creationId xmlns:a16="http://schemas.microsoft.com/office/drawing/2014/main" id="{08C6C43A-1A5E-4EDB-AFF6-CCE376AD4430}"/>
              </a:ext>
            </a:extLst>
          </p:cNvPr>
          <p:cNvGrpSpPr/>
          <p:nvPr userDrawn="1"/>
        </p:nvGrpSpPr>
        <p:grpSpPr>
          <a:xfrm>
            <a:off x="6949505" y="2282075"/>
            <a:ext cx="4763005" cy="1261225"/>
            <a:chOff x="5451598" y="245123"/>
            <a:chExt cx="4791962" cy="979200"/>
          </a:xfrm>
        </p:grpSpPr>
        <p:sp>
          <p:nvSpPr>
            <p:cNvPr id="32" name="Rectangle 31">
              <a:extLst>
                <a:ext uri="{FF2B5EF4-FFF2-40B4-BE49-F238E27FC236}">
                  <a16:creationId xmlns:a16="http://schemas.microsoft.com/office/drawing/2014/main" id="{0B38F53A-8195-4113-B166-F65B5B33F5B4}"/>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395567F9-D859-44FD-93CA-0AE6DA052771}"/>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TWO STEPS</a:t>
              </a:r>
            </a:p>
          </p:txBody>
        </p:sp>
      </p:grpSp>
      <p:grpSp>
        <p:nvGrpSpPr>
          <p:cNvPr id="25" name="Group 24" descr="Proposals more than $20K. Panelists deeply assess projects">
            <a:extLst>
              <a:ext uri="{FF2B5EF4-FFF2-40B4-BE49-F238E27FC236}">
                <a16:creationId xmlns:a16="http://schemas.microsoft.com/office/drawing/2014/main" id="{3053CC6F-AA67-43F0-95E7-A7231243F4BE}"/>
              </a:ext>
            </a:extLst>
          </p:cNvPr>
          <p:cNvGrpSpPr/>
          <p:nvPr userDrawn="1"/>
        </p:nvGrpSpPr>
        <p:grpSpPr>
          <a:xfrm>
            <a:off x="6983717" y="3496377"/>
            <a:ext cx="4726910" cy="4921641"/>
            <a:chOff x="5500387" y="1224323"/>
            <a:chExt cx="4726910" cy="4855152"/>
          </a:xfrm>
        </p:grpSpPr>
        <p:sp>
          <p:nvSpPr>
            <p:cNvPr id="26" name="Rectangle 25">
              <a:extLst>
                <a:ext uri="{FF2B5EF4-FFF2-40B4-BE49-F238E27FC236}">
                  <a16:creationId xmlns:a16="http://schemas.microsoft.com/office/drawing/2014/main" id="{EECCF97E-CC4D-40E6-BC6B-E0550C710AB1}"/>
                </a:ext>
              </a:extLst>
            </p:cNvPr>
            <p:cNvSpPr/>
            <p:nvPr userDrawn="1"/>
          </p:nvSpPr>
          <p:spPr>
            <a:xfrm>
              <a:off x="5500387" y="1224323"/>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87B08C3D-C162-4527-9418-7F5F2BEF9174}"/>
                </a:ext>
              </a:extLst>
            </p:cNvPr>
            <p:cNvSpPr txBox="1"/>
            <p:nvPr userDrawn="1"/>
          </p:nvSpPr>
          <p:spPr>
            <a:xfrm>
              <a:off x="5500387" y="1224323"/>
              <a:ext cx="4726910" cy="48551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0" lvl="1" indent="0" algn="l" defTabSz="1511300">
                <a:lnSpc>
                  <a:spcPct val="90000"/>
                </a:lnSpc>
                <a:spcBef>
                  <a:spcPct val="0"/>
                </a:spcBef>
                <a:spcAft>
                  <a:spcPct val="15000"/>
                </a:spcAft>
                <a:buFont typeface="Arial" panose="020B0604020202020204" pitchFamily="34" charset="0"/>
                <a:buNone/>
              </a:pPr>
              <a:r>
                <a:rPr lang="en-US" sz="3400" kern="1200"/>
                <a:t>Proposals more than $20K</a:t>
              </a:r>
            </a:p>
            <a:p>
              <a:pPr marL="0" lvl="1" indent="0" algn="l" defTabSz="1511300">
                <a:lnSpc>
                  <a:spcPct val="90000"/>
                </a:lnSpc>
                <a:spcBef>
                  <a:spcPct val="0"/>
                </a:spcBef>
                <a:spcAft>
                  <a:spcPct val="15000"/>
                </a:spcAft>
                <a:buFont typeface="Arial" panose="020B0604020202020204" pitchFamily="34" charset="0"/>
                <a:buNone/>
              </a:pPr>
              <a:endParaRPr lang="en-US" sz="2800" kern="1200"/>
            </a:p>
            <a:p>
              <a:pPr marL="0" lvl="1" indent="0" algn="l" defTabSz="1511300">
                <a:lnSpc>
                  <a:spcPct val="90000"/>
                </a:lnSpc>
                <a:spcBef>
                  <a:spcPct val="0"/>
                </a:spcBef>
                <a:spcAft>
                  <a:spcPct val="15000"/>
                </a:spcAft>
                <a:buFont typeface="Arial" panose="020B0604020202020204" pitchFamily="34" charset="0"/>
                <a:buNone/>
              </a:pPr>
              <a:r>
                <a:rPr lang="en-US" sz="3400" kern="1200"/>
                <a:t>Panelists deeply assess projects</a:t>
              </a:r>
            </a:p>
          </p:txBody>
        </p:sp>
      </p:grpSp>
      <p:grpSp>
        <p:nvGrpSpPr>
          <p:cNvPr id="37" name="Group 36" descr="State-Approved Protocol">
            <a:extLst>
              <a:ext uri="{FF2B5EF4-FFF2-40B4-BE49-F238E27FC236}">
                <a16:creationId xmlns:a16="http://schemas.microsoft.com/office/drawing/2014/main" id="{0FFA2E42-BF43-4570-8058-C535699B2A18}"/>
              </a:ext>
            </a:extLst>
          </p:cNvPr>
          <p:cNvGrpSpPr/>
          <p:nvPr userDrawn="1"/>
        </p:nvGrpSpPr>
        <p:grpSpPr>
          <a:xfrm>
            <a:off x="12002870" y="2282075"/>
            <a:ext cx="4763005" cy="1261225"/>
            <a:chOff x="5451598" y="245123"/>
            <a:chExt cx="4791962" cy="979200"/>
          </a:xfrm>
        </p:grpSpPr>
        <p:sp>
          <p:nvSpPr>
            <p:cNvPr id="38" name="Rectangle 37">
              <a:extLst>
                <a:ext uri="{FF2B5EF4-FFF2-40B4-BE49-F238E27FC236}">
                  <a16:creationId xmlns:a16="http://schemas.microsoft.com/office/drawing/2014/main" id="{5DA0F8F6-D52A-4489-BC87-ED957E9D104E}"/>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TextBox 38">
              <a:extLst>
                <a:ext uri="{FF2B5EF4-FFF2-40B4-BE49-F238E27FC236}">
                  <a16:creationId xmlns:a16="http://schemas.microsoft.com/office/drawing/2014/main" id="{17FF72E5-DFC9-4FA4-94AE-901261C893AB}"/>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STATE-APPROVED PROTOCOL</a:t>
              </a:r>
            </a:p>
          </p:txBody>
        </p:sp>
      </p:grpSp>
      <p:grpSp>
        <p:nvGrpSpPr>
          <p:cNvPr id="28" name="Group 27" descr="Quick &amp; responsive grants. Large multiyear grants">
            <a:extLst>
              <a:ext uri="{FF2B5EF4-FFF2-40B4-BE49-F238E27FC236}">
                <a16:creationId xmlns:a16="http://schemas.microsoft.com/office/drawing/2014/main" id="{2447AF5A-F307-4893-98ED-BB683E869FDF}"/>
              </a:ext>
            </a:extLst>
          </p:cNvPr>
          <p:cNvGrpSpPr/>
          <p:nvPr userDrawn="1"/>
        </p:nvGrpSpPr>
        <p:grpSpPr>
          <a:xfrm>
            <a:off x="12038965" y="3390901"/>
            <a:ext cx="4726910" cy="5027118"/>
            <a:chOff x="5500387" y="1157834"/>
            <a:chExt cx="4726910" cy="4921641"/>
          </a:xfrm>
        </p:grpSpPr>
        <p:sp>
          <p:nvSpPr>
            <p:cNvPr id="29" name="Rectangle 28">
              <a:extLst>
                <a:ext uri="{FF2B5EF4-FFF2-40B4-BE49-F238E27FC236}">
                  <a16:creationId xmlns:a16="http://schemas.microsoft.com/office/drawing/2014/main" id="{34371C76-124A-4E8E-A77F-1DF3917A6958}"/>
                </a:ext>
              </a:extLst>
            </p:cNvPr>
            <p:cNvSpPr/>
            <p:nvPr userDrawn="1"/>
          </p:nvSpPr>
          <p:spPr>
            <a:xfrm>
              <a:off x="5500387" y="1224323"/>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TextBox 29">
              <a:extLst>
                <a:ext uri="{FF2B5EF4-FFF2-40B4-BE49-F238E27FC236}">
                  <a16:creationId xmlns:a16="http://schemas.microsoft.com/office/drawing/2014/main" id="{8484F753-03F3-4114-82F3-0A3624937764}"/>
                </a:ext>
              </a:extLst>
            </p:cNvPr>
            <p:cNvSpPr txBox="1"/>
            <p:nvPr userDrawn="1"/>
          </p:nvSpPr>
          <p:spPr>
            <a:xfrm>
              <a:off x="5500387" y="1157834"/>
              <a:ext cx="4726910" cy="49216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0" lvl="1" indent="0" algn="l" defTabSz="1511300">
                <a:lnSpc>
                  <a:spcPct val="90000"/>
                </a:lnSpc>
                <a:spcBef>
                  <a:spcPct val="0"/>
                </a:spcBef>
                <a:spcAft>
                  <a:spcPct val="15000"/>
                </a:spcAft>
                <a:buFont typeface="Arial" panose="020B0604020202020204" pitchFamily="34" charset="0"/>
                <a:buNone/>
              </a:pPr>
              <a:r>
                <a:rPr lang="en-US" sz="3400" kern="1200"/>
                <a:t>Quick &amp; responsive grants</a:t>
              </a:r>
            </a:p>
            <a:p>
              <a:pPr marL="0" lvl="1" indent="0" algn="l" defTabSz="1511300">
                <a:lnSpc>
                  <a:spcPct val="90000"/>
                </a:lnSpc>
                <a:spcBef>
                  <a:spcPct val="0"/>
                </a:spcBef>
                <a:spcAft>
                  <a:spcPct val="15000"/>
                </a:spcAft>
                <a:buFont typeface="Arial" panose="020B0604020202020204" pitchFamily="34" charset="0"/>
                <a:buNone/>
              </a:pPr>
              <a:endParaRPr lang="en-US" sz="3400" kern="1200"/>
            </a:p>
            <a:p>
              <a:pPr marL="0" lvl="1" indent="0" algn="l" defTabSz="1511300">
                <a:lnSpc>
                  <a:spcPct val="90000"/>
                </a:lnSpc>
                <a:spcBef>
                  <a:spcPct val="0"/>
                </a:spcBef>
                <a:spcAft>
                  <a:spcPct val="15000"/>
                </a:spcAft>
                <a:buFont typeface="Arial" panose="020B0604020202020204" pitchFamily="34" charset="0"/>
                <a:buNone/>
              </a:pPr>
              <a:r>
                <a:rPr lang="en-US" sz="3400" kern="1200"/>
                <a:t>Large multiyear grants</a:t>
              </a:r>
            </a:p>
          </p:txBody>
        </p:sp>
      </p:grpSp>
      <p:sp>
        <p:nvSpPr>
          <p:cNvPr id="7" name="AutoShape 4" descr="Green Bar">
            <a:extLst>
              <a:ext uri="{FF2B5EF4-FFF2-40B4-BE49-F238E27FC236}">
                <a16:creationId xmlns:a16="http://schemas.microsoft.com/office/drawing/2014/main" id="{F1722374-FC6C-42BC-94CF-9ABFABD6D7B3}"/>
              </a:ext>
            </a:extLst>
          </p:cNvPr>
          <p:cNvSpPr/>
          <p:nvPr userDrawn="1"/>
        </p:nvSpPr>
        <p:spPr>
          <a:xfrm>
            <a:off x="16140774" y="8648700"/>
            <a:ext cx="2147226" cy="151613"/>
          </a:xfrm>
          <a:prstGeom prst="rect">
            <a:avLst/>
          </a:prstGeom>
          <a:solidFill>
            <a:srgbClr val="A1C636"/>
          </a:solidFill>
        </p:spPr>
      </p:sp>
      <p:pic>
        <p:nvPicPr>
          <p:cNvPr id="13" name="Picture 12" descr="Logo&#10;&#10;50th Celebration Minnesota Humanities Center Logo">
            <a:extLst>
              <a:ext uri="{FF2B5EF4-FFF2-40B4-BE49-F238E27FC236}">
                <a16:creationId xmlns:a16="http://schemas.microsoft.com/office/drawing/2014/main" id="{AD6384FE-D47C-4643-993C-F8A15208915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14" name="Picture 13" descr="Clean water land &amp; legacy amendment.">
            <a:extLst>
              <a:ext uri="{FF2B5EF4-FFF2-40B4-BE49-F238E27FC236}">
                <a16:creationId xmlns:a16="http://schemas.microsoft.com/office/drawing/2014/main" id="{3166D151-7943-4816-B861-0ECE4CA021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a:xfrm>
            <a:off x="6057900" y="9777412"/>
            <a:ext cx="6172200" cy="547688"/>
          </a:xfrm>
        </p:spPr>
        <p:txBody>
          <a:bodyPr/>
          <a:lstStyle/>
          <a:p>
            <a:r>
              <a:rPr lang="en-US"/>
              <a:t>© 2023 Minnesota Humanities Center</a:t>
            </a:r>
          </a:p>
        </p:txBody>
      </p:sp>
    </p:spTree>
    <p:extLst>
      <p:ext uri="{BB962C8B-B14F-4D97-AF65-F5344CB8AC3E}">
        <p14:creationId xmlns:p14="http://schemas.microsoft.com/office/powerpoint/2010/main" val="1671848546"/>
      </p:ext>
    </p:extLst>
  </p:cSld>
  <p:clrMapOvr>
    <a:masterClrMapping/>
  </p:clrMapOvr>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AutoShape 3" descr="Green Bar">
            <a:extLst>
              <a:ext uri="{FF2B5EF4-FFF2-40B4-BE49-F238E27FC236}">
                <a16:creationId xmlns:a16="http://schemas.microsoft.com/office/drawing/2014/main" id="{1317E5C3-3DA1-4D70-8D87-7647331DF1DF}"/>
              </a:ext>
            </a:extLst>
          </p:cNvPr>
          <p:cNvSpPr/>
          <p:nvPr userDrawn="1"/>
        </p:nvSpPr>
        <p:spPr>
          <a:xfrm>
            <a:off x="0" y="1781445"/>
            <a:ext cx="2147226" cy="151613"/>
          </a:xfrm>
          <a:prstGeom prst="rect">
            <a:avLst/>
          </a:prstGeom>
          <a:solidFill>
            <a:srgbClr val="A1C636"/>
          </a:solidFill>
        </p:spPr>
      </p:sp>
      <p:grpSp>
        <p:nvGrpSpPr>
          <p:cNvPr id="12" name="Group 2" descr="MN State Legislature Article 4, Section 2, Subdivision 8, (d). Year one: $2,500,000 Year Two: $2,500,000">
            <a:extLst>
              <a:ext uri="{FF2B5EF4-FFF2-40B4-BE49-F238E27FC236}">
                <a16:creationId xmlns:a16="http://schemas.microsoft.com/office/drawing/2014/main" id="{40457264-4FE8-4371-8376-CB4902E050DC}"/>
              </a:ext>
            </a:extLst>
          </p:cNvPr>
          <p:cNvGrpSpPr/>
          <p:nvPr userDrawn="1"/>
        </p:nvGrpSpPr>
        <p:grpSpPr>
          <a:xfrm>
            <a:off x="572506" y="2246662"/>
            <a:ext cx="7071922" cy="3492844"/>
            <a:chOff x="254034" y="-1974109"/>
            <a:chExt cx="28291936" cy="4657129"/>
          </a:xfrm>
        </p:grpSpPr>
        <p:sp>
          <p:nvSpPr>
            <p:cNvPr id="16" name="TextBox 3">
              <a:extLst>
                <a:ext uri="{FF2B5EF4-FFF2-40B4-BE49-F238E27FC236}">
                  <a16:creationId xmlns:a16="http://schemas.microsoft.com/office/drawing/2014/main" id="{BE35D475-94A3-4F3A-97BC-4D6942674BF0}"/>
                </a:ext>
              </a:extLst>
            </p:cNvPr>
            <p:cNvSpPr txBox="1"/>
            <p:nvPr/>
          </p:nvSpPr>
          <p:spPr>
            <a:xfrm>
              <a:off x="254034" y="-1974109"/>
              <a:ext cx="23137662" cy="2359622"/>
            </a:xfrm>
            <a:prstGeom prst="rect">
              <a:avLst/>
            </a:prstGeom>
          </p:spPr>
          <p:txBody>
            <a:bodyPr lIns="0" tIns="0" rIns="0" bIns="0" rtlCol="0" anchor="t">
              <a:spAutoFit/>
            </a:bodyPr>
            <a:lstStyle/>
            <a:p>
              <a:pPr algn="l">
                <a:lnSpc>
                  <a:spcPts val="4550"/>
                </a:lnSpc>
              </a:pPr>
              <a:r>
                <a:rPr lang="en-US" sz="4000" b="0" spc="350">
                  <a:solidFill>
                    <a:srgbClr val="A1C636"/>
                  </a:solidFill>
                  <a:latin typeface="Gill Sans MT" panose="020B0502020104020203" pitchFamily="34" charset="0"/>
                </a:rPr>
                <a:t>MN State Legislature Article 4, Section 2, Subdivision 8, (d)</a:t>
              </a:r>
            </a:p>
          </p:txBody>
        </p:sp>
        <p:sp>
          <p:nvSpPr>
            <p:cNvPr id="17" name="TextBox 4">
              <a:extLst>
                <a:ext uri="{FF2B5EF4-FFF2-40B4-BE49-F238E27FC236}">
                  <a16:creationId xmlns:a16="http://schemas.microsoft.com/office/drawing/2014/main" id="{D3CA44B7-328A-4BE4-B79F-2A815591EA3B}"/>
                </a:ext>
              </a:extLst>
            </p:cNvPr>
            <p:cNvSpPr txBox="1"/>
            <p:nvPr/>
          </p:nvSpPr>
          <p:spPr>
            <a:xfrm>
              <a:off x="254034" y="597233"/>
              <a:ext cx="28291936" cy="2085787"/>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3600" spc="32">
                  <a:solidFill>
                    <a:srgbClr val="3B3838"/>
                  </a:solidFill>
                  <a:latin typeface="Gill Sans MT" panose="020B0502020104020203" pitchFamily="34" charset="0"/>
                </a:rPr>
                <a:t>Year One: $2,500,000</a:t>
              </a:r>
            </a:p>
            <a:p>
              <a:pPr marL="457200" indent="-457200">
                <a:lnSpc>
                  <a:spcPct val="150000"/>
                </a:lnSpc>
                <a:buFont typeface="Arial" panose="020B0604020202020204" pitchFamily="34" charset="0"/>
                <a:buChar char="•"/>
              </a:pPr>
              <a:r>
                <a:rPr lang="en-US" sz="3600" spc="32">
                  <a:solidFill>
                    <a:srgbClr val="3B3838"/>
                  </a:solidFill>
                  <a:latin typeface="Gill Sans MT" panose="020B0502020104020203" pitchFamily="34" charset="0"/>
                </a:rPr>
                <a:t>Year Two: $2,500,000</a:t>
              </a:r>
              <a:endParaRPr lang="en-US" sz="3200" spc="32">
                <a:solidFill>
                  <a:srgbClr val="3B3838"/>
                </a:solidFill>
                <a:latin typeface="Gill Sans MT" panose="020B0502020104020203" pitchFamily="34" charset="0"/>
              </a:endParaRPr>
            </a:p>
          </p:txBody>
        </p:sp>
      </p:grpSp>
      <p:grpSp>
        <p:nvGrpSpPr>
          <p:cNvPr id="18" name="Group 5" descr="Awareness. Co-creation in planning. Weeklong virtual office hours. Feedback from last cultural heritage grants. Written surveys.">
            <a:extLst>
              <a:ext uri="{FF2B5EF4-FFF2-40B4-BE49-F238E27FC236}">
                <a16:creationId xmlns:a16="http://schemas.microsoft.com/office/drawing/2014/main" id="{F1CF21A5-4DC7-439E-8F9E-A57188BF1596}"/>
              </a:ext>
            </a:extLst>
          </p:cNvPr>
          <p:cNvGrpSpPr/>
          <p:nvPr userDrawn="1"/>
        </p:nvGrpSpPr>
        <p:grpSpPr>
          <a:xfrm>
            <a:off x="6576188" y="2246662"/>
            <a:ext cx="5135624" cy="4238612"/>
            <a:chOff x="-1038846" y="-38100"/>
            <a:chExt cx="12613812" cy="2151091"/>
          </a:xfrm>
        </p:grpSpPr>
        <p:sp>
          <p:nvSpPr>
            <p:cNvPr id="19" name="TextBox 6">
              <a:extLst>
                <a:ext uri="{FF2B5EF4-FFF2-40B4-BE49-F238E27FC236}">
                  <a16:creationId xmlns:a16="http://schemas.microsoft.com/office/drawing/2014/main" id="{4B96823D-2F36-48A9-B765-B7BC3EC83730}"/>
                </a:ext>
              </a:extLst>
            </p:cNvPr>
            <p:cNvSpPr txBox="1"/>
            <p:nvPr/>
          </p:nvSpPr>
          <p:spPr>
            <a:xfrm>
              <a:off x="0" y="-38100"/>
              <a:ext cx="9472463" cy="299376"/>
            </a:xfrm>
            <a:prstGeom prst="rect">
              <a:avLst/>
            </a:prstGeom>
          </p:spPr>
          <p:txBody>
            <a:bodyPr lIns="0" tIns="0" rIns="0" bIns="0" rtlCol="0" anchor="t">
              <a:spAutoFit/>
            </a:bodyPr>
            <a:lstStyle/>
            <a:p>
              <a:pPr algn="l">
                <a:lnSpc>
                  <a:spcPts val="4550"/>
                </a:lnSpc>
              </a:pPr>
              <a:r>
                <a:rPr lang="en-US" sz="4000" b="0" spc="350">
                  <a:solidFill>
                    <a:srgbClr val="A1C636"/>
                  </a:solidFill>
                  <a:latin typeface="Gill Sans MT" panose="020B0502020104020203" pitchFamily="34" charset="0"/>
                </a:rPr>
                <a:t>AWARENESS</a:t>
              </a:r>
            </a:p>
          </p:txBody>
        </p:sp>
        <p:sp>
          <p:nvSpPr>
            <p:cNvPr id="20" name="TextBox 7">
              <a:extLst>
                <a:ext uri="{FF2B5EF4-FFF2-40B4-BE49-F238E27FC236}">
                  <a16:creationId xmlns:a16="http://schemas.microsoft.com/office/drawing/2014/main" id="{2EDD112B-F29A-4B4B-AEA2-9A8E94702C25}"/>
                </a:ext>
              </a:extLst>
            </p:cNvPr>
            <p:cNvSpPr txBox="1"/>
            <p:nvPr/>
          </p:nvSpPr>
          <p:spPr>
            <a:xfrm>
              <a:off x="-1038846" y="260861"/>
              <a:ext cx="12613812" cy="1852130"/>
            </a:xfrm>
            <a:prstGeom prst="rect">
              <a:avLst/>
            </a:prstGeom>
          </p:spPr>
          <p:txBody>
            <a:bodyPr wrap="square" lIns="0" tIns="0" rIns="0" bIns="0" rtlCol="0" anchor="t">
              <a:spAutoFit/>
            </a:bodyPr>
            <a:lstStyle/>
            <a:p>
              <a:pPr marL="571500" indent="-571500">
                <a:lnSpc>
                  <a:spcPts val="4800"/>
                </a:lnSpc>
                <a:buFont typeface="Arial" panose="020B0604020202020204" pitchFamily="34" charset="0"/>
                <a:buChar char="•"/>
              </a:pPr>
              <a:r>
                <a:rPr lang="en-US" sz="3600" spc="32">
                  <a:solidFill>
                    <a:srgbClr val="3B3838"/>
                  </a:solidFill>
                  <a:latin typeface="Gill Sans MT" panose="020B0502020104020203" pitchFamily="34" charset="0"/>
                </a:rPr>
                <a:t>Co-creation in planning</a:t>
              </a:r>
            </a:p>
            <a:p>
              <a:pPr marL="571500" indent="-571500">
                <a:lnSpc>
                  <a:spcPts val="4800"/>
                </a:lnSpc>
                <a:buFont typeface="Arial" panose="020B0604020202020204" pitchFamily="34" charset="0"/>
                <a:buChar char="•"/>
              </a:pPr>
              <a:r>
                <a:rPr lang="en-US" sz="3600" spc="32">
                  <a:solidFill>
                    <a:srgbClr val="3B3838"/>
                  </a:solidFill>
                  <a:latin typeface="Gill Sans MT" panose="020B0502020104020203" pitchFamily="34" charset="0"/>
                </a:rPr>
                <a:t>Weeklong virtual office hours</a:t>
              </a:r>
            </a:p>
            <a:p>
              <a:pPr marL="571500" indent="-571500">
                <a:lnSpc>
                  <a:spcPts val="4800"/>
                </a:lnSpc>
                <a:buFont typeface="Arial" panose="020B0604020202020204" pitchFamily="34" charset="0"/>
                <a:buChar char="•"/>
              </a:pPr>
              <a:r>
                <a:rPr lang="en-US" sz="3600" spc="32">
                  <a:solidFill>
                    <a:srgbClr val="3B3838"/>
                  </a:solidFill>
                  <a:latin typeface="Gill Sans MT" panose="020B0502020104020203" pitchFamily="34" charset="0"/>
                </a:rPr>
                <a:t>Feedback from last cultural heritage grants</a:t>
              </a:r>
            </a:p>
            <a:p>
              <a:pPr marL="571500" indent="-571500">
                <a:lnSpc>
                  <a:spcPts val="4800"/>
                </a:lnSpc>
                <a:buFont typeface="Arial" panose="020B0604020202020204" pitchFamily="34" charset="0"/>
                <a:buChar char="•"/>
              </a:pPr>
              <a:r>
                <a:rPr lang="en-US" sz="3600" spc="32">
                  <a:solidFill>
                    <a:srgbClr val="3B3838"/>
                  </a:solidFill>
                  <a:latin typeface="Gill Sans MT" panose="020B0502020104020203" pitchFamily="34" charset="0"/>
                </a:rPr>
                <a:t>Written surveys</a:t>
              </a:r>
            </a:p>
          </p:txBody>
        </p:sp>
      </p:grpSp>
      <p:grpSp>
        <p:nvGrpSpPr>
          <p:cNvPr id="21" name="Group 11" descr="Reciprocal. Accessibility. 1 on 1 meetings. Direct feedback from community.">
            <a:extLst>
              <a:ext uri="{FF2B5EF4-FFF2-40B4-BE49-F238E27FC236}">
                <a16:creationId xmlns:a16="http://schemas.microsoft.com/office/drawing/2014/main" id="{87FF38D4-2BD9-40B8-ACB4-788248A75B37}"/>
              </a:ext>
            </a:extLst>
          </p:cNvPr>
          <p:cNvGrpSpPr/>
          <p:nvPr userDrawn="1"/>
        </p:nvGrpSpPr>
        <p:grpSpPr>
          <a:xfrm>
            <a:off x="12359735" y="2246662"/>
            <a:ext cx="6045201" cy="3050323"/>
            <a:chOff x="2741218" y="-6283214"/>
            <a:chExt cx="8060268" cy="4067095"/>
          </a:xfrm>
        </p:grpSpPr>
        <p:sp>
          <p:nvSpPr>
            <p:cNvPr id="22" name="TextBox 12">
              <a:extLst>
                <a:ext uri="{FF2B5EF4-FFF2-40B4-BE49-F238E27FC236}">
                  <a16:creationId xmlns:a16="http://schemas.microsoft.com/office/drawing/2014/main" id="{2972311A-6D2D-44C1-BBD6-BE72B8BDE7B4}"/>
                </a:ext>
              </a:extLst>
            </p:cNvPr>
            <p:cNvSpPr txBox="1"/>
            <p:nvPr/>
          </p:nvSpPr>
          <p:spPr>
            <a:xfrm>
              <a:off x="2746566" y="-6283214"/>
              <a:ext cx="7135664" cy="786539"/>
            </a:xfrm>
            <a:prstGeom prst="rect">
              <a:avLst/>
            </a:prstGeom>
          </p:spPr>
          <p:txBody>
            <a:bodyPr lIns="0" tIns="0" rIns="0" bIns="0" rtlCol="0" anchor="t">
              <a:spAutoFit/>
            </a:bodyPr>
            <a:lstStyle/>
            <a:p>
              <a:pPr algn="l">
                <a:lnSpc>
                  <a:spcPts val="4550"/>
                </a:lnSpc>
              </a:pPr>
              <a:r>
                <a:rPr lang="en-US" sz="4000" b="0" spc="350">
                  <a:solidFill>
                    <a:srgbClr val="A1C636"/>
                  </a:solidFill>
                  <a:latin typeface="Gill Sans MT" panose="020B0502020104020203" pitchFamily="34" charset="0"/>
                </a:rPr>
                <a:t>RECIPROCAL</a:t>
              </a:r>
            </a:p>
          </p:txBody>
        </p:sp>
        <p:sp>
          <p:nvSpPr>
            <p:cNvPr id="23" name="TextBox 13">
              <a:extLst>
                <a:ext uri="{FF2B5EF4-FFF2-40B4-BE49-F238E27FC236}">
                  <a16:creationId xmlns:a16="http://schemas.microsoft.com/office/drawing/2014/main" id="{2141AFBC-DD1C-46F8-9CAA-4869093E5968}"/>
                </a:ext>
              </a:extLst>
            </p:cNvPr>
            <p:cNvSpPr txBox="1"/>
            <p:nvPr/>
          </p:nvSpPr>
          <p:spPr>
            <a:xfrm>
              <a:off x="2741218" y="-5440676"/>
              <a:ext cx="8060268" cy="3224557"/>
            </a:xfrm>
            <a:prstGeom prst="rect">
              <a:avLst/>
            </a:prstGeom>
          </p:spPr>
          <p:txBody>
            <a:bodyPr wrap="square" lIns="0" tIns="0" rIns="0" bIns="0" rtlCol="0" anchor="t">
              <a:spAutoFit/>
            </a:bodyPr>
            <a:lstStyle/>
            <a:p>
              <a:pPr marL="571500" indent="-571500">
                <a:lnSpc>
                  <a:spcPts val="4800"/>
                </a:lnSpc>
                <a:buFont typeface="Arial" panose="020B0604020202020204" pitchFamily="34" charset="0"/>
                <a:buChar char="•"/>
              </a:pPr>
              <a:r>
                <a:rPr lang="en-US" sz="3600" spc="32">
                  <a:solidFill>
                    <a:srgbClr val="3B3838"/>
                  </a:solidFill>
                  <a:latin typeface="Gill Sans MT" panose="020B0502020104020203" pitchFamily="34" charset="0"/>
                </a:rPr>
                <a:t>Accessibility</a:t>
              </a:r>
            </a:p>
            <a:p>
              <a:pPr marL="571500" indent="-571500">
                <a:lnSpc>
                  <a:spcPts val="4800"/>
                </a:lnSpc>
                <a:buFont typeface="Arial" panose="020B0604020202020204" pitchFamily="34" charset="0"/>
                <a:buChar char="•"/>
              </a:pPr>
              <a:r>
                <a:rPr lang="en-US" sz="3600" spc="32">
                  <a:solidFill>
                    <a:srgbClr val="3B3838"/>
                  </a:solidFill>
                  <a:latin typeface="Gill Sans MT" panose="020B0502020104020203" pitchFamily="34" charset="0"/>
                </a:rPr>
                <a:t>1:1 meetings</a:t>
              </a:r>
            </a:p>
            <a:p>
              <a:pPr marL="571500" indent="-571500">
                <a:lnSpc>
                  <a:spcPts val="4800"/>
                </a:lnSpc>
                <a:buFont typeface="Arial" panose="020B0604020202020204" pitchFamily="34" charset="0"/>
                <a:buChar char="•"/>
              </a:pPr>
              <a:r>
                <a:rPr lang="en-US" sz="3600" spc="32">
                  <a:solidFill>
                    <a:srgbClr val="3B3838"/>
                  </a:solidFill>
                  <a:latin typeface="Gill Sans MT" panose="020B0502020104020203" pitchFamily="34" charset="0"/>
                </a:rPr>
                <a:t>Direct feedback from community</a:t>
              </a:r>
            </a:p>
          </p:txBody>
        </p:sp>
      </p:grpSp>
      <p:sp>
        <p:nvSpPr>
          <p:cNvPr id="27" name="AutoShape 4" descr="Green bar">
            <a:extLst>
              <a:ext uri="{FF2B5EF4-FFF2-40B4-BE49-F238E27FC236}">
                <a16:creationId xmlns:a16="http://schemas.microsoft.com/office/drawing/2014/main" id="{AE54CDFF-1FD6-4BC6-AE09-552EBFBEE8C6}"/>
              </a:ext>
            </a:extLst>
          </p:cNvPr>
          <p:cNvSpPr/>
          <p:nvPr userDrawn="1"/>
        </p:nvSpPr>
        <p:spPr>
          <a:xfrm>
            <a:off x="16140774" y="8648700"/>
            <a:ext cx="2147226" cy="151613"/>
          </a:xfrm>
          <a:prstGeom prst="rect">
            <a:avLst/>
          </a:prstGeom>
          <a:solidFill>
            <a:srgbClr val="A1C636"/>
          </a:solidFill>
        </p:spPr>
      </p:sp>
      <p:pic>
        <p:nvPicPr>
          <p:cNvPr id="25" name="Picture 24" descr="Logo&#10;&#10;50th Celebration Minnesota Humanities Center Logo">
            <a:extLst>
              <a:ext uri="{FF2B5EF4-FFF2-40B4-BE49-F238E27FC236}">
                <a16:creationId xmlns:a16="http://schemas.microsoft.com/office/drawing/2014/main" id="{6BA9D2BA-847B-4CE7-A71E-95FCB354FB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26" name="Picture 25" descr="Clean water land &amp; legacy amendment">
            <a:extLst>
              <a:ext uri="{FF2B5EF4-FFF2-40B4-BE49-F238E27FC236}">
                <a16:creationId xmlns:a16="http://schemas.microsoft.com/office/drawing/2014/main" id="{3D8227FF-5D40-41DE-86FB-F0F3288AF8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a:xfrm>
            <a:off x="5933424" y="9782488"/>
            <a:ext cx="6172200" cy="547688"/>
          </a:xfrm>
        </p:spPr>
        <p:txBody>
          <a:bodyPr/>
          <a:lstStyle/>
          <a:p>
            <a:r>
              <a:rPr lang="en-US"/>
              <a:t>© 2023 Minnesota Humanities Center</a:t>
            </a:r>
          </a:p>
        </p:txBody>
      </p:sp>
    </p:spTree>
    <p:extLst>
      <p:ext uri="{BB962C8B-B14F-4D97-AF65-F5344CB8AC3E}">
        <p14:creationId xmlns:p14="http://schemas.microsoft.com/office/powerpoint/2010/main" val="654961632"/>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7" name="AutoShape 3" descr="Green bar">
            <a:extLst>
              <a:ext uri="{FF2B5EF4-FFF2-40B4-BE49-F238E27FC236}">
                <a16:creationId xmlns:a16="http://schemas.microsoft.com/office/drawing/2014/main" id="{4FA45B4A-36D2-4F44-8639-182CF91CE530}"/>
              </a:ext>
            </a:extLst>
          </p:cNvPr>
          <p:cNvSpPr/>
          <p:nvPr userDrawn="1"/>
        </p:nvSpPr>
        <p:spPr>
          <a:xfrm>
            <a:off x="0" y="1843378"/>
            <a:ext cx="2147226" cy="151613"/>
          </a:xfrm>
          <a:prstGeom prst="rect">
            <a:avLst/>
          </a:prstGeom>
          <a:solidFill>
            <a:srgbClr val="A1C636"/>
          </a:solidFill>
        </p:spPr>
      </p:sp>
      <p:pic>
        <p:nvPicPr>
          <p:cNvPr id="6" name="Picture 4" descr="Hands holding hands">
            <a:extLst>
              <a:ext uri="{FF2B5EF4-FFF2-40B4-BE49-F238E27FC236}">
                <a16:creationId xmlns:a16="http://schemas.microsoft.com/office/drawing/2014/main" id="{52DD9096-0379-4AD8-AFEC-C117FEC3CB84}"/>
              </a:ext>
            </a:extLst>
          </p:cNvPr>
          <p:cNvPicPr>
            <a:picLocks noChangeAspect="1"/>
          </p:cNvPicPr>
          <p:nvPr userDrawn="1"/>
        </p:nvPicPr>
        <p:blipFill rotWithShape="1">
          <a:blip r:embed="rId2"/>
          <a:srcRect l="31406" r="33013"/>
          <a:stretch/>
        </p:blipFill>
        <p:spPr>
          <a:xfrm>
            <a:off x="13639352" y="234090"/>
            <a:ext cx="4410790" cy="8186010"/>
          </a:xfrm>
          <a:prstGeom prst="rect">
            <a:avLst/>
          </a:prstGeom>
        </p:spPr>
      </p:pic>
      <p:pic>
        <p:nvPicPr>
          <p:cNvPr id="24" name="Picture 23" descr="Quote image">
            <a:extLst>
              <a:ext uri="{FF2B5EF4-FFF2-40B4-BE49-F238E27FC236}">
                <a16:creationId xmlns:a16="http://schemas.microsoft.com/office/drawing/2014/main" id="{6B95271C-3C88-4537-9B81-F4421D02E0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257" t="39150" r="74818" b="45456"/>
          <a:stretch/>
        </p:blipFill>
        <p:spPr>
          <a:xfrm>
            <a:off x="493295" y="2039430"/>
            <a:ext cx="990600" cy="864264"/>
          </a:xfrm>
          <a:prstGeom prst="rect">
            <a:avLst/>
          </a:prstGeom>
        </p:spPr>
      </p:pic>
      <p:sp>
        <p:nvSpPr>
          <p:cNvPr id="10" name="TextBox 8">
            <a:extLst>
              <a:ext uri="{FF2B5EF4-FFF2-40B4-BE49-F238E27FC236}">
                <a16:creationId xmlns:a16="http://schemas.microsoft.com/office/drawing/2014/main" id="{C4D474F6-D17C-4E7D-A463-A08AC828EBBE}"/>
              </a:ext>
            </a:extLst>
          </p:cNvPr>
          <p:cNvSpPr txBox="1"/>
          <p:nvPr/>
        </p:nvSpPr>
        <p:spPr>
          <a:xfrm>
            <a:off x="1447800" y="2376544"/>
            <a:ext cx="9886709" cy="2954655"/>
          </a:xfrm>
          <a:prstGeom prst="rect">
            <a:avLst/>
          </a:prstGeom>
        </p:spPr>
        <p:txBody>
          <a:bodyPr lIns="0" tIns="0" rIns="0" bIns="0" rtlCol="0" anchor="t">
            <a:spAutoFit/>
          </a:bodyPr>
          <a:lstStyle/>
          <a:p>
            <a:pPr>
              <a:lnSpc>
                <a:spcPct val="100000"/>
              </a:lnSpc>
            </a:pPr>
            <a:r>
              <a:rPr lang="en-US" sz="3200">
                <a:latin typeface="Gill Sans MT" panose="020B0502020104020203" pitchFamily="34" charset="0"/>
              </a:rPr>
              <a:t>I just wanted to take the opportunity to thank you all for really walking the talk on making grant applications as smooth and inclusive as possible! You're doing excellent work to be responsive, proactive and communicative with folks and working hard to meet needs.</a:t>
            </a:r>
          </a:p>
          <a:p>
            <a:pPr>
              <a:lnSpc>
                <a:spcPct val="100000"/>
              </a:lnSpc>
            </a:pPr>
            <a:r>
              <a:rPr lang="en-US" sz="3200">
                <a:latin typeface="Gill Sans MT" panose="020B0502020104020203" pitchFamily="34" charset="0"/>
              </a:rPr>
              <a:t>-Anonymous</a:t>
            </a:r>
          </a:p>
        </p:txBody>
      </p:sp>
      <p:pic>
        <p:nvPicPr>
          <p:cNvPr id="26" name="Picture 25" descr="Quote image">
            <a:extLst>
              <a:ext uri="{FF2B5EF4-FFF2-40B4-BE49-F238E27FC236}">
                <a16:creationId xmlns:a16="http://schemas.microsoft.com/office/drawing/2014/main" id="{48C31B1F-F752-4AD0-80ED-CC50AA66DB9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0379" t="7310" r="69377" b="79185"/>
          <a:stretch/>
        </p:blipFill>
        <p:spPr>
          <a:xfrm>
            <a:off x="7820593" y="4327095"/>
            <a:ext cx="747101" cy="554069"/>
          </a:xfrm>
          <a:prstGeom prst="rect">
            <a:avLst/>
          </a:prstGeom>
        </p:spPr>
      </p:pic>
      <p:pic>
        <p:nvPicPr>
          <p:cNvPr id="25" name="Picture 24" descr="Quote image">
            <a:extLst>
              <a:ext uri="{FF2B5EF4-FFF2-40B4-BE49-F238E27FC236}">
                <a16:creationId xmlns:a16="http://schemas.microsoft.com/office/drawing/2014/main" id="{EF581EAF-146C-4A16-A0FB-9FD300C328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257" t="39150" r="74818" b="45456"/>
          <a:stretch/>
        </p:blipFill>
        <p:spPr>
          <a:xfrm>
            <a:off x="3276600" y="5423837"/>
            <a:ext cx="990600" cy="864264"/>
          </a:xfrm>
          <a:prstGeom prst="rect">
            <a:avLst/>
          </a:prstGeom>
        </p:spPr>
      </p:pic>
      <p:sp>
        <p:nvSpPr>
          <p:cNvPr id="13" name="TextBox 11">
            <a:extLst>
              <a:ext uri="{FF2B5EF4-FFF2-40B4-BE49-F238E27FC236}">
                <a16:creationId xmlns:a16="http://schemas.microsoft.com/office/drawing/2014/main" id="{6DC0F5BB-E4F4-451E-85C5-97A56844A4ED}"/>
              </a:ext>
            </a:extLst>
          </p:cNvPr>
          <p:cNvSpPr txBox="1"/>
          <p:nvPr/>
        </p:nvSpPr>
        <p:spPr>
          <a:xfrm>
            <a:off x="4267200" y="5787620"/>
            <a:ext cx="8876675" cy="3526415"/>
          </a:xfrm>
          <a:prstGeom prst="rect">
            <a:avLst/>
          </a:prstGeom>
        </p:spPr>
        <p:txBody>
          <a:bodyPr wrap="square" lIns="0" tIns="0" rIns="0" bIns="0" rtlCol="0" anchor="t">
            <a:spAutoFit/>
          </a:bodyPr>
          <a:lstStyle/>
          <a:p>
            <a:pPr>
              <a:lnSpc>
                <a:spcPct val="100000"/>
              </a:lnSpc>
            </a:pPr>
            <a:r>
              <a:rPr lang="en-US" sz="3200">
                <a:latin typeface="Gill Sans MT" panose="020B0502020104020203" pitchFamily="34" charset="0"/>
              </a:rPr>
              <a:t>Appreciated the streamlined, easy form - especially the process that included an LOI stage, which made our initial investment in the application that much easier and gave us the opportunity to get some great feedback from Humanities Center folks.</a:t>
            </a:r>
          </a:p>
          <a:p>
            <a:pPr>
              <a:lnSpc>
                <a:spcPct val="100000"/>
              </a:lnSpc>
            </a:pPr>
            <a:r>
              <a:rPr lang="en-US" sz="3200">
                <a:latin typeface="Gill Sans MT" panose="020B0502020104020203" pitchFamily="34" charset="0"/>
              </a:rPr>
              <a:t>-Anonymous </a:t>
            </a:r>
          </a:p>
          <a:p>
            <a:pPr>
              <a:lnSpc>
                <a:spcPts val="4800"/>
              </a:lnSpc>
            </a:pPr>
            <a:r>
              <a:rPr lang="en-US" sz="3600">
                <a:latin typeface="Gill Sans MT" panose="020B0502020104020203" pitchFamily="34" charset="0"/>
              </a:rPr>
              <a:t> </a:t>
            </a:r>
            <a:endParaRPr lang="en-US" sz="3500" spc="32">
              <a:solidFill>
                <a:srgbClr val="3B3838"/>
              </a:solidFill>
              <a:latin typeface="Gill Sans MT" panose="020B0502020104020203" pitchFamily="34" charset="0"/>
            </a:endParaRPr>
          </a:p>
        </p:txBody>
      </p:sp>
      <p:pic>
        <p:nvPicPr>
          <p:cNvPr id="27" name="Picture 26" descr="quote image">
            <a:extLst>
              <a:ext uri="{FF2B5EF4-FFF2-40B4-BE49-F238E27FC236}">
                <a16:creationId xmlns:a16="http://schemas.microsoft.com/office/drawing/2014/main" id="{FBE03A42-81A4-42BA-BC2F-4A9C007043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0379" t="7310" r="69377" b="79185"/>
          <a:stretch/>
        </p:blipFill>
        <p:spPr>
          <a:xfrm>
            <a:off x="10820400" y="7734300"/>
            <a:ext cx="747101" cy="554069"/>
          </a:xfrm>
          <a:prstGeom prst="rect">
            <a:avLst/>
          </a:prstGeom>
        </p:spPr>
      </p:pic>
      <p:sp>
        <p:nvSpPr>
          <p:cNvPr id="19" name="AutoShape 4" descr="Green bar">
            <a:extLst>
              <a:ext uri="{FF2B5EF4-FFF2-40B4-BE49-F238E27FC236}">
                <a16:creationId xmlns:a16="http://schemas.microsoft.com/office/drawing/2014/main" id="{F875DE39-9CC1-4ECF-91A0-0BAD7FC1C36D}"/>
              </a:ext>
            </a:extLst>
          </p:cNvPr>
          <p:cNvSpPr/>
          <p:nvPr userDrawn="1"/>
        </p:nvSpPr>
        <p:spPr>
          <a:xfrm>
            <a:off x="16140774" y="8648700"/>
            <a:ext cx="2147226" cy="151613"/>
          </a:xfrm>
          <a:prstGeom prst="rect">
            <a:avLst/>
          </a:prstGeom>
          <a:solidFill>
            <a:srgbClr val="A1C636"/>
          </a:solidFill>
        </p:spPr>
      </p:sp>
      <p:pic>
        <p:nvPicPr>
          <p:cNvPr id="20" name="Picture 19" descr="Logo&#10;&#10;50th Celebration Minnesota Humanities Center Logo">
            <a:extLst>
              <a:ext uri="{FF2B5EF4-FFF2-40B4-BE49-F238E27FC236}">
                <a16:creationId xmlns:a16="http://schemas.microsoft.com/office/drawing/2014/main" id="{322694A9-C6BC-4EFC-A5E4-322C536380C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21" name="Picture 20" descr="Clean water land &amp; legacy amendment logo">
            <a:extLst>
              <a:ext uri="{FF2B5EF4-FFF2-40B4-BE49-F238E27FC236}">
                <a16:creationId xmlns:a16="http://schemas.microsoft.com/office/drawing/2014/main" id="{4B57F69D-9DE5-4690-82F3-B080326E75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22" name="Footer Placeholder 3">
            <a:extLst>
              <a:ext uri="{FF2B5EF4-FFF2-40B4-BE49-F238E27FC236}">
                <a16:creationId xmlns:a16="http://schemas.microsoft.com/office/drawing/2014/main" id="{D5C462E3-008B-453F-8469-BF21CE7BAD55}"/>
              </a:ext>
            </a:extLst>
          </p:cNvPr>
          <p:cNvSpPr>
            <a:spLocks noGrp="1"/>
          </p:cNvSpPr>
          <p:nvPr>
            <p:ph type="ftr" sz="quarter" idx="11"/>
          </p:nvPr>
        </p:nvSpPr>
        <p:spPr>
          <a:xfrm>
            <a:off x="5933424" y="9782488"/>
            <a:ext cx="6172200" cy="547688"/>
          </a:xfrm>
        </p:spPr>
        <p:txBody>
          <a:bodyPr/>
          <a:lstStyle/>
          <a:p>
            <a:r>
              <a:rPr lang="en-US"/>
              <a:t>© 2023 Minnesota Humanities Center</a:t>
            </a:r>
          </a:p>
        </p:txBody>
      </p:sp>
    </p:spTree>
    <p:extLst>
      <p:ext uri="{BB962C8B-B14F-4D97-AF65-F5344CB8AC3E}">
        <p14:creationId xmlns:p14="http://schemas.microsoft.com/office/powerpoint/2010/main" val="2845543120"/>
      </p:ext>
    </p:extLst>
  </p:cSld>
  <p:clrMapOvr>
    <a:masterClrMapping/>
  </p:clrMapOvr>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7" name="AutoShape 3" descr="Green bar">
            <a:extLst>
              <a:ext uri="{FF2B5EF4-FFF2-40B4-BE49-F238E27FC236}">
                <a16:creationId xmlns:a16="http://schemas.microsoft.com/office/drawing/2014/main" id="{4FA45B4A-36D2-4F44-8639-182CF91CE530}"/>
              </a:ext>
            </a:extLst>
          </p:cNvPr>
          <p:cNvSpPr/>
          <p:nvPr userDrawn="1"/>
        </p:nvSpPr>
        <p:spPr>
          <a:xfrm>
            <a:off x="0" y="1843378"/>
            <a:ext cx="2147226" cy="151613"/>
          </a:xfrm>
          <a:prstGeom prst="rect">
            <a:avLst/>
          </a:prstGeom>
          <a:solidFill>
            <a:srgbClr val="A1C636"/>
          </a:solidFill>
        </p:spPr>
      </p:sp>
      <p:sp>
        <p:nvSpPr>
          <p:cNvPr id="11" name="TextBox 6">
            <a:extLst>
              <a:ext uri="{FF2B5EF4-FFF2-40B4-BE49-F238E27FC236}">
                <a16:creationId xmlns:a16="http://schemas.microsoft.com/office/drawing/2014/main" id="{93A72373-4663-4004-B206-949F20FC0D19}"/>
              </a:ext>
            </a:extLst>
          </p:cNvPr>
          <p:cNvSpPr txBox="1"/>
          <p:nvPr userDrawn="1"/>
        </p:nvSpPr>
        <p:spPr>
          <a:xfrm>
            <a:off x="1295400" y="2343600"/>
            <a:ext cx="3856646" cy="589905"/>
          </a:xfrm>
          <a:prstGeom prst="rect">
            <a:avLst/>
          </a:prstGeom>
        </p:spPr>
        <p:txBody>
          <a:bodyPr lIns="0" tIns="0" rIns="0" bIns="0" rtlCol="0" anchor="t">
            <a:spAutoFit/>
          </a:bodyPr>
          <a:lstStyle/>
          <a:p>
            <a:pPr algn="l">
              <a:lnSpc>
                <a:spcPts val="4550"/>
              </a:lnSpc>
            </a:pPr>
            <a:r>
              <a:rPr lang="en-US" sz="4000" b="0" spc="350">
                <a:solidFill>
                  <a:srgbClr val="A1C636"/>
                </a:solidFill>
                <a:latin typeface="Gill Sans MT" panose="020B0502020104020203" pitchFamily="34" charset="0"/>
              </a:rPr>
              <a:t>PANEL</a:t>
            </a:r>
          </a:p>
        </p:txBody>
      </p:sp>
      <p:sp>
        <p:nvSpPr>
          <p:cNvPr id="10" name="TextBox 8">
            <a:extLst>
              <a:ext uri="{FF2B5EF4-FFF2-40B4-BE49-F238E27FC236}">
                <a16:creationId xmlns:a16="http://schemas.microsoft.com/office/drawing/2014/main" id="{C4D474F6-D17C-4E7D-A463-A08AC828EBBE}"/>
              </a:ext>
            </a:extLst>
          </p:cNvPr>
          <p:cNvSpPr txBox="1"/>
          <p:nvPr/>
        </p:nvSpPr>
        <p:spPr>
          <a:xfrm>
            <a:off x="1295400" y="3047167"/>
            <a:ext cx="9296400" cy="4431983"/>
          </a:xfrm>
          <a:prstGeom prst="rect">
            <a:avLst/>
          </a:prstGeom>
        </p:spPr>
        <p:txBody>
          <a:bodyPr wrap="square" lIns="0" tIns="0" rIns="0" bIns="0" rtlCol="0" anchor="t">
            <a:spAutoFit/>
          </a:bodyPr>
          <a:lstStyle/>
          <a:p>
            <a:pPr marL="571500" indent="-571500">
              <a:lnSpc>
                <a:spcPct val="100000"/>
              </a:lnSpc>
              <a:buFont typeface="Arial" panose="020B0604020202020204" pitchFamily="34" charset="0"/>
              <a:buChar char="•"/>
            </a:pPr>
            <a:r>
              <a:rPr lang="en-US" sz="3600">
                <a:latin typeface="Gill Sans MT" panose="020B0502020104020203" pitchFamily="34" charset="0"/>
              </a:rPr>
              <a:t>MN State Legislature Article 4, Section 2, Subdivision 8, (d)​</a:t>
            </a:r>
          </a:p>
          <a:p>
            <a:pPr marL="571500" indent="-571500">
              <a:lnSpc>
                <a:spcPct val="100000"/>
              </a:lnSpc>
              <a:buFont typeface="Arial" panose="020B0604020202020204" pitchFamily="34" charset="0"/>
              <a:buChar char="•"/>
            </a:pPr>
            <a:r>
              <a:rPr lang="en-US" sz="3600">
                <a:latin typeface="Gill Sans MT" panose="020B0502020104020203" pitchFamily="34" charset="0"/>
              </a:rPr>
              <a:t>Conducted public call for panelists. ​</a:t>
            </a:r>
          </a:p>
          <a:p>
            <a:pPr marL="571500" indent="-571500">
              <a:lnSpc>
                <a:spcPct val="100000"/>
              </a:lnSpc>
              <a:buFont typeface="Arial" panose="020B0604020202020204" pitchFamily="34" charset="0"/>
              <a:buChar char="•"/>
            </a:pPr>
            <a:r>
              <a:rPr lang="en-US" sz="3600">
                <a:latin typeface="Gill Sans MT" panose="020B0502020104020203" pitchFamily="34" charset="0"/>
              </a:rPr>
              <a:t>Selected based on responses and affinity or identity in relation to who the grant is intended for​</a:t>
            </a:r>
          </a:p>
          <a:p>
            <a:pPr marL="571500" indent="-571500">
              <a:lnSpc>
                <a:spcPct val="100000"/>
              </a:lnSpc>
              <a:buFont typeface="Arial" panose="020B0604020202020204" pitchFamily="34" charset="0"/>
              <a:buChar char="•"/>
            </a:pPr>
            <a:r>
              <a:rPr lang="en-US" sz="3600">
                <a:latin typeface="Gill Sans MT" panose="020B0502020104020203" pitchFamily="34" charset="0"/>
              </a:rPr>
              <a:t>Review panelists cannot apply for a grant​</a:t>
            </a:r>
          </a:p>
          <a:p>
            <a:pPr marL="571500" indent="-571500">
              <a:lnSpc>
                <a:spcPct val="100000"/>
              </a:lnSpc>
              <a:buFont typeface="Arial" panose="020B0604020202020204" pitchFamily="34" charset="0"/>
              <a:buChar char="•"/>
            </a:pPr>
            <a:r>
              <a:rPr lang="en-US" sz="3600">
                <a:latin typeface="Gill Sans MT" panose="020B0502020104020203" pitchFamily="34" charset="0"/>
              </a:rPr>
              <a:t>Modest compensation​</a:t>
            </a:r>
          </a:p>
        </p:txBody>
      </p:sp>
      <p:sp>
        <p:nvSpPr>
          <p:cNvPr id="12" name="TextBox 6">
            <a:extLst>
              <a:ext uri="{FF2B5EF4-FFF2-40B4-BE49-F238E27FC236}">
                <a16:creationId xmlns:a16="http://schemas.microsoft.com/office/drawing/2014/main" id="{21D55FEA-1AE2-41FD-99FE-9C4BC7D9F981}"/>
              </a:ext>
            </a:extLst>
          </p:cNvPr>
          <p:cNvSpPr txBox="1"/>
          <p:nvPr userDrawn="1"/>
        </p:nvSpPr>
        <p:spPr>
          <a:xfrm>
            <a:off x="10830969" y="2343599"/>
            <a:ext cx="3856646" cy="589905"/>
          </a:xfrm>
          <a:prstGeom prst="rect">
            <a:avLst/>
          </a:prstGeom>
        </p:spPr>
        <p:txBody>
          <a:bodyPr lIns="0" tIns="0" rIns="0" bIns="0" rtlCol="0" anchor="t">
            <a:spAutoFit/>
          </a:bodyPr>
          <a:lstStyle/>
          <a:p>
            <a:pPr algn="l">
              <a:lnSpc>
                <a:spcPts val="4550"/>
              </a:lnSpc>
            </a:pPr>
            <a:r>
              <a:rPr lang="en-US" sz="4000" b="0" spc="350">
                <a:solidFill>
                  <a:srgbClr val="A1C636"/>
                </a:solidFill>
                <a:latin typeface="Gill Sans MT" panose="020B0502020104020203" pitchFamily="34" charset="0"/>
              </a:rPr>
              <a:t>OUTREACH</a:t>
            </a:r>
          </a:p>
        </p:txBody>
      </p:sp>
      <p:sp>
        <p:nvSpPr>
          <p:cNvPr id="13" name="TextBox 8">
            <a:extLst>
              <a:ext uri="{FF2B5EF4-FFF2-40B4-BE49-F238E27FC236}">
                <a16:creationId xmlns:a16="http://schemas.microsoft.com/office/drawing/2014/main" id="{22632F7B-F048-437B-91F6-574DC90C4D77}"/>
              </a:ext>
            </a:extLst>
          </p:cNvPr>
          <p:cNvSpPr txBox="1"/>
          <p:nvPr userDrawn="1"/>
        </p:nvSpPr>
        <p:spPr>
          <a:xfrm>
            <a:off x="10830969" y="3042875"/>
            <a:ext cx="6847431" cy="4308872"/>
          </a:xfrm>
          <a:prstGeom prst="rect">
            <a:avLst/>
          </a:prstGeom>
        </p:spPr>
        <p:txBody>
          <a:bodyPr wrap="square" lIns="0" tIns="0" rIns="0" bIns="0" rtlCol="0" anchor="t">
            <a:spAutoFit/>
          </a:bodyPr>
          <a:lstStyle/>
          <a:p>
            <a:pPr marL="571500" indent="-571500">
              <a:lnSpc>
                <a:spcPct val="100000"/>
              </a:lnSpc>
              <a:buFont typeface="Arial" panose="020B0604020202020204" pitchFamily="34" charset="0"/>
              <a:buChar char="•"/>
            </a:pPr>
            <a:r>
              <a:rPr lang="en-US" sz="4000" b="0" i="0" u="none" strike="noStrike">
                <a:solidFill>
                  <a:srgbClr val="000000"/>
                </a:solidFill>
                <a:effectLst/>
                <a:latin typeface="Gill Sans MT" panose="020B0502020104020203" pitchFamily="34" charset="0"/>
              </a:rPr>
              <a:t>200+ Invitations through MHC networks​</a:t>
            </a:r>
          </a:p>
          <a:p>
            <a:pPr marL="571500" indent="-571500">
              <a:lnSpc>
                <a:spcPct val="100000"/>
              </a:lnSpc>
              <a:buFont typeface="Arial" panose="020B0604020202020204" pitchFamily="34" charset="0"/>
              <a:buChar char="•"/>
            </a:pPr>
            <a:r>
              <a:rPr lang="en-US" sz="4000" b="0" i="0" u="none" strike="noStrike">
                <a:solidFill>
                  <a:srgbClr val="000000"/>
                </a:solidFill>
                <a:effectLst/>
                <a:latin typeface="Gill Sans MT" panose="020B0502020104020203" pitchFamily="34" charset="0"/>
              </a:rPr>
              <a:t>Shared with councils​</a:t>
            </a:r>
          </a:p>
          <a:p>
            <a:pPr marL="571500" indent="-571500">
              <a:lnSpc>
                <a:spcPct val="100000"/>
              </a:lnSpc>
              <a:buFont typeface="Arial" panose="020B0604020202020204" pitchFamily="34" charset="0"/>
              <a:buChar char="•"/>
            </a:pPr>
            <a:r>
              <a:rPr lang="en-US" sz="4000" b="0" i="0" u="none" strike="noStrike">
                <a:solidFill>
                  <a:srgbClr val="000000"/>
                </a:solidFill>
                <a:effectLst/>
                <a:latin typeface="Gill Sans MT" panose="020B0502020104020203" pitchFamily="34" charset="0"/>
              </a:rPr>
              <a:t>Shared with former applicants, grantees, panelists​</a:t>
            </a:r>
          </a:p>
          <a:p>
            <a:pPr marL="571500" indent="-571500">
              <a:lnSpc>
                <a:spcPct val="100000"/>
              </a:lnSpc>
              <a:buFont typeface="Arial" panose="020B0604020202020204" pitchFamily="34" charset="0"/>
              <a:buChar char="•"/>
            </a:pPr>
            <a:r>
              <a:rPr lang="en-US" sz="4000" b="0" i="0" u="none" strike="noStrike">
                <a:solidFill>
                  <a:srgbClr val="000000"/>
                </a:solidFill>
                <a:effectLst/>
                <a:latin typeface="Gill Sans MT" panose="020B0502020104020203" pitchFamily="34" charset="0"/>
              </a:rPr>
              <a:t>200+ organizations and individuals</a:t>
            </a:r>
            <a:endParaRPr lang="en-US" sz="4000">
              <a:latin typeface="Gill Sans MT" panose="020B0502020104020203" pitchFamily="34" charset="0"/>
            </a:endParaRPr>
          </a:p>
        </p:txBody>
      </p:sp>
      <p:sp>
        <p:nvSpPr>
          <p:cNvPr id="14" name="TextBox 13">
            <a:extLst>
              <a:ext uri="{FF2B5EF4-FFF2-40B4-BE49-F238E27FC236}">
                <a16:creationId xmlns:a16="http://schemas.microsoft.com/office/drawing/2014/main" id="{404FB439-DBAA-46AE-9161-E04EEB76065B}"/>
              </a:ext>
            </a:extLst>
          </p:cNvPr>
          <p:cNvSpPr txBox="1"/>
          <p:nvPr userDrawn="1"/>
        </p:nvSpPr>
        <p:spPr>
          <a:xfrm>
            <a:off x="693896" y="7676928"/>
            <a:ext cx="13322975" cy="2246769"/>
          </a:xfrm>
          <a:prstGeom prst="rect">
            <a:avLst/>
          </a:prstGeom>
          <a:noFill/>
        </p:spPr>
        <p:txBody>
          <a:bodyPr wrap="square">
            <a:spAutoFit/>
          </a:bodyPr>
          <a:lstStyle/>
          <a:p>
            <a:pPr>
              <a:lnSpc>
                <a:spcPct val="100000"/>
              </a:lnSpc>
            </a:pPr>
            <a:r>
              <a:rPr lang="en-US" sz="2800" b="0" i="0" u="none" strike="noStrike">
                <a:solidFill>
                  <a:srgbClr val="000000"/>
                </a:solidFill>
                <a:effectLst/>
                <a:latin typeface="Gill Sans MT" panose="020B0502020104020203" pitchFamily="34" charset="0"/>
              </a:rPr>
              <a:t>*All panelists are a part of Asian and Pacific Island communities, the Somali diaspora and other African immigrant communities, Indigenous communities with a focus on the 11 Tribes in Minnesota, the African American community, the Latinx community, and other underrepresented cultural groups, including communities of Black, Indigenous, and people of color.</a:t>
            </a:r>
            <a:endParaRPr lang="en-US" sz="2800">
              <a:latin typeface="Gill Sans MT" panose="020B0502020104020203" pitchFamily="34" charset="0"/>
            </a:endParaRPr>
          </a:p>
        </p:txBody>
      </p:sp>
      <p:sp>
        <p:nvSpPr>
          <p:cNvPr id="19" name="AutoShape 4" descr="Green bar">
            <a:extLst>
              <a:ext uri="{FF2B5EF4-FFF2-40B4-BE49-F238E27FC236}">
                <a16:creationId xmlns:a16="http://schemas.microsoft.com/office/drawing/2014/main" id="{F875DE39-9CC1-4ECF-91A0-0BAD7FC1C36D}"/>
              </a:ext>
            </a:extLst>
          </p:cNvPr>
          <p:cNvSpPr/>
          <p:nvPr userDrawn="1"/>
        </p:nvSpPr>
        <p:spPr>
          <a:xfrm>
            <a:off x="16140774" y="8648700"/>
            <a:ext cx="2147226" cy="151613"/>
          </a:xfrm>
          <a:prstGeom prst="rect">
            <a:avLst/>
          </a:prstGeom>
          <a:solidFill>
            <a:srgbClr val="A1C636"/>
          </a:solidFill>
        </p:spPr>
      </p:sp>
      <p:pic>
        <p:nvPicPr>
          <p:cNvPr id="20" name="Picture 19" descr="Logo&#10;&#10;50th Celebration Minnesota Humanities Center Logo">
            <a:extLst>
              <a:ext uri="{FF2B5EF4-FFF2-40B4-BE49-F238E27FC236}">
                <a16:creationId xmlns:a16="http://schemas.microsoft.com/office/drawing/2014/main" id="{322694A9-C6BC-4EFC-A5E4-322C536380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21" name="Picture 20" descr="Clean water land &amp; legacy amendment logo">
            <a:extLst>
              <a:ext uri="{FF2B5EF4-FFF2-40B4-BE49-F238E27FC236}">
                <a16:creationId xmlns:a16="http://schemas.microsoft.com/office/drawing/2014/main" id="{4B57F69D-9DE5-4690-82F3-B080326E7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22" name="Footer Placeholder 3">
            <a:extLst>
              <a:ext uri="{FF2B5EF4-FFF2-40B4-BE49-F238E27FC236}">
                <a16:creationId xmlns:a16="http://schemas.microsoft.com/office/drawing/2014/main" id="{D5C462E3-008B-453F-8469-BF21CE7BAD55}"/>
              </a:ext>
            </a:extLst>
          </p:cNvPr>
          <p:cNvSpPr>
            <a:spLocks noGrp="1"/>
          </p:cNvSpPr>
          <p:nvPr>
            <p:ph type="ftr" sz="quarter" idx="11"/>
          </p:nvPr>
        </p:nvSpPr>
        <p:spPr>
          <a:xfrm>
            <a:off x="5933424" y="9782488"/>
            <a:ext cx="6172200" cy="547688"/>
          </a:xfrm>
        </p:spPr>
        <p:txBody>
          <a:bodyPr/>
          <a:lstStyle/>
          <a:p>
            <a:r>
              <a:rPr lang="en-US"/>
              <a:t>© 2023 Minnesota Humanities Center</a:t>
            </a:r>
          </a:p>
        </p:txBody>
      </p:sp>
    </p:spTree>
    <p:extLst>
      <p:ext uri="{BB962C8B-B14F-4D97-AF65-F5344CB8AC3E}">
        <p14:creationId xmlns:p14="http://schemas.microsoft.com/office/powerpoint/2010/main" val="483454905"/>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7" name="AutoShape 3" descr="Green bar">
            <a:extLst>
              <a:ext uri="{FF2B5EF4-FFF2-40B4-BE49-F238E27FC236}">
                <a16:creationId xmlns:a16="http://schemas.microsoft.com/office/drawing/2014/main" id="{4FA45B4A-36D2-4F44-8639-182CF91CE530}"/>
              </a:ext>
            </a:extLst>
          </p:cNvPr>
          <p:cNvSpPr/>
          <p:nvPr userDrawn="1"/>
        </p:nvSpPr>
        <p:spPr>
          <a:xfrm>
            <a:off x="0" y="1843378"/>
            <a:ext cx="2147226" cy="151613"/>
          </a:xfrm>
          <a:prstGeom prst="rect">
            <a:avLst/>
          </a:prstGeom>
          <a:solidFill>
            <a:srgbClr val="A1C636"/>
          </a:solidFill>
        </p:spPr>
      </p:sp>
      <p:sp>
        <p:nvSpPr>
          <p:cNvPr id="11" name="TextBox 6">
            <a:extLst>
              <a:ext uri="{FF2B5EF4-FFF2-40B4-BE49-F238E27FC236}">
                <a16:creationId xmlns:a16="http://schemas.microsoft.com/office/drawing/2014/main" id="{93A72373-4663-4004-B206-949F20FC0D19}"/>
              </a:ext>
            </a:extLst>
          </p:cNvPr>
          <p:cNvSpPr txBox="1"/>
          <p:nvPr userDrawn="1"/>
        </p:nvSpPr>
        <p:spPr>
          <a:xfrm>
            <a:off x="1295400" y="2343600"/>
            <a:ext cx="3856646" cy="589905"/>
          </a:xfrm>
          <a:prstGeom prst="rect">
            <a:avLst/>
          </a:prstGeom>
        </p:spPr>
        <p:txBody>
          <a:bodyPr lIns="0" tIns="0" rIns="0" bIns="0" rtlCol="0" anchor="t">
            <a:spAutoFit/>
          </a:bodyPr>
          <a:lstStyle/>
          <a:p>
            <a:pPr algn="l">
              <a:lnSpc>
                <a:spcPts val="4550"/>
              </a:lnSpc>
            </a:pPr>
            <a:r>
              <a:rPr lang="en-US" sz="4000" b="0" spc="350">
                <a:solidFill>
                  <a:srgbClr val="A1C636"/>
                </a:solidFill>
                <a:latin typeface="Gill Sans MT" panose="020B0502020104020203" pitchFamily="34" charset="0"/>
              </a:rPr>
              <a:t>APPLICANTS</a:t>
            </a:r>
          </a:p>
        </p:txBody>
      </p:sp>
      <p:sp>
        <p:nvSpPr>
          <p:cNvPr id="10" name="TextBox 8">
            <a:extLst>
              <a:ext uri="{FF2B5EF4-FFF2-40B4-BE49-F238E27FC236}">
                <a16:creationId xmlns:a16="http://schemas.microsoft.com/office/drawing/2014/main" id="{C4D474F6-D17C-4E7D-A463-A08AC828EBBE}"/>
              </a:ext>
            </a:extLst>
          </p:cNvPr>
          <p:cNvSpPr txBox="1"/>
          <p:nvPr/>
        </p:nvSpPr>
        <p:spPr>
          <a:xfrm>
            <a:off x="1295400" y="3047167"/>
            <a:ext cx="7848600" cy="5601533"/>
          </a:xfrm>
          <a:prstGeom prst="rect">
            <a:avLst/>
          </a:prstGeom>
        </p:spPr>
        <p:txBody>
          <a:bodyPr wrap="square" lIns="0" tIns="0" rIns="0" bIns="0" rtlCol="0" anchor="t">
            <a:spAutoFit/>
          </a:bodyPr>
          <a:lstStyle/>
          <a:p>
            <a:pPr>
              <a:lnSpc>
                <a:spcPct val="100000"/>
              </a:lnSpc>
            </a:pPr>
            <a:r>
              <a:rPr lang="en-US" sz="3600">
                <a:latin typeface="Gill Sans MT" panose="020B0502020104020203" pitchFamily="34" charset="0"/>
              </a:rPr>
              <a:t>103 Applications </a:t>
            </a:r>
          </a:p>
          <a:p>
            <a:pPr marL="571500" indent="-571500">
              <a:lnSpc>
                <a:spcPct val="100000"/>
              </a:lnSpc>
              <a:buFont typeface="Arial" panose="020B0604020202020204" pitchFamily="34" charset="0"/>
              <a:buChar char="•"/>
            </a:pPr>
            <a:r>
              <a:rPr lang="en-US" sz="3600">
                <a:latin typeface="Gill Sans MT" panose="020B0502020104020203" pitchFamily="34" charset="0"/>
              </a:rPr>
              <a:t>26 Cities and 14 Counties</a:t>
            </a:r>
          </a:p>
          <a:p>
            <a:pPr marL="571500" indent="-571500">
              <a:lnSpc>
                <a:spcPct val="100000"/>
              </a:lnSpc>
              <a:buFont typeface="Arial" panose="020B0604020202020204" pitchFamily="34" charset="0"/>
              <a:buChar char="•"/>
            </a:pPr>
            <a:r>
              <a:rPr lang="en-US" sz="3600">
                <a:latin typeface="Gill Sans MT" panose="020B0502020104020203" pitchFamily="34" charset="0"/>
              </a:rPr>
              <a:t>API – 25 applications</a:t>
            </a:r>
          </a:p>
          <a:p>
            <a:pPr marL="571500" indent="-571500">
              <a:lnSpc>
                <a:spcPct val="100000"/>
              </a:lnSpc>
              <a:buFont typeface="Arial" panose="020B0604020202020204" pitchFamily="34" charset="0"/>
              <a:buChar char="•"/>
            </a:pPr>
            <a:r>
              <a:rPr lang="en-US" sz="3600">
                <a:latin typeface="Gill Sans MT" panose="020B0502020104020203" pitchFamily="34" charset="0"/>
              </a:rPr>
              <a:t>African Immigrant – 17 applications</a:t>
            </a:r>
          </a:p>
          <a:p>
            <a:pPr marL="571500" indent="-571500">
              <a:lnSpc>
                <a:spcPct val="100000"/>
              </a:lnSpc>
              <a:buFont typeface="Arial" panose="020B0604020202020204" pitchFamily="34" charset="0"/>
              <a:buChar char="•"/>
            </a:pPr>
            <a:r>
              <a:rPr lang="en-US" sz="3600">
                <a:latin typeface="Gill Sans MT" panose="020B0502020104020203" pitchFamily="34" charset="0"/>
              </a:rPr>
              <a:t>African American – 15 applications</a:t>
            </a:r>
          </a:p>
          <a:p>
            <a:pPr marL="571500" indent="-571500">
              <a:lnSpc>
                <a:spcPct val="100000"/>
              </a:lnSpc>
              <a:buFont typeface="Arial" panose="020B0604020202020204" pitchFamily="34" charset="0"/>
              <a:buChar char="•"/>
            </a:pPr>
            <a:r>
              <a:rPr lang="en-US" sz="3600">
                <a:latin typeface="Gill Sans MT" panose="020B0502020104020203" pitchFamily="34" charset="0"/>
              </a:rPr>
              <a:t>Native American – 11 applications</a:t>
            </a:r>
          </a:p>
          <a:p>
            <a:pPr marL="571500" indent="-571500">
              <a:lnSpc>
                <a:spcPct val="100000"/>
              </a:lnSpc>
              <a:buFont typeface="Arial" panose="020B0604020202020204" pitchFamily="34" charset="0"/>
              <a:buChar char="•"/>
            </a:pPr>
            <a:r>
              <a:rPr lang="en-US" sz="3600">
                <a:latin typeface="Gill Sans MT" panose="020B0502020104020203" pitchFamily="34" charset="0"/>
              </a:rPr>
              <a:t>Latino/a/x – 8 applications</a:t>
            </a:r>
          </a:p>
          <a:p>
            <a:pPr marL="571500" indent="-571500">
              <a:lnSpc>
                <a:spcPct val="100000"/>
              </a:lnSpc>
              <a:buFont typeface="Arial" panose="020B0604020202020204" pitchFamily="34" charset="0"/>
              <a:buChar char="•"/>
            </a:pPr>
            <a:r>
              <a:rPr lang="en-US" sz="3600">
                <a:latin typeface="Gill Sans MT" panose="020B0502020104020203" pitchFamily="34" charset="0"/>
              </a:rPr>
              <a:t>**Other – 27 applications</a:t>
            </a:r>
          </a:p>
          <a:p>
            <a:pPr marL="0" indent="0">
              <a:lnSpc>
                <a:spcPct val="100000"/>
              </a:lnSpc>
              <a:buFont typeface="Arial" panose="020B0604020202020204" pitchFamily="34" charset="0"/>
              <a:buNone/>
            </a:pPr>
            <a:endParaRPr lang="en-US" sz="3600">
              <a:latin typeface="Gill Sans MT" panose="020B0502020104020203" pitchFamily="34" charset="0"/>
            </a:endParaRPr>
          </a:p>
          <a:p>
            <a:pPr>
              <a:lnSpc>
                <a:spcPct val="100000"/>
              </a:lnSpc>
            </a:pPr>
            <a:endParaRPr lang="en-US" sz="4000">
              <a:latin typeface="Gill Sans MT" panose="020B0502020104020203" pitchFamily="34" charset="0"/>
            </a:endParaRPr>
          </a:p>
        </p:txBody>
      </p:sp>
      <p:sp>
        <p:nvSpPr>
          <p:cNvPr id="12" name="TextBox 6">
            <a:extLst>
              <a:ext uri="{FF2B5EF4-FFF2-40B4-BE49-F238E27FC236}">
                <a16:creationId xmlns:a16="http://schemas.microsoft.com/office/drawing/2014/main" id="{21D55FEA-1AE2-41FD-99FE-9C4BC7D9F981}"/>
              </a:ext>
            </a:extLst>
          </p:cNvPr>
          <p:cNvSpPr txBox="1"/>
          <p:nvPr userDrawn="1"/>
        </p:nvSpPr>
        <p:spPr>
          <a:xfrm>
            <a:off x="10830969" y="2343599"/>
            <a:ext cx="3856646" cy="589905"/>
          </a:xfrm>
          <a:prstGeom prst="rect">
            <a:avLst/>
          </a:prstGeom>
        </p:spPr>
        <p:txBody>
          <a:bodyPr lIns="0" tIns="0" rIns="0" bIns="0" rtlCol="0" anchor="t">
            <a:spAutoFit/>
          </a:bodyPr>
          <a:lstStyle/>
          <a:p>
            <a:pPr algn="l">
              <a:lnSpc>
                <a:spcPts val="4550"/>
              </a:lnSpc>
            </a:pPr>
            <a:r>
              <a:rPr lang="en-US" sz="4000" b="0" spc="350">
                <a:solidFill>
                  <a:srgbClr val="A1C636"/>
                </a:solidFill>
                <a:latin typeface="Gill Sans MT" panose="020B0502020104020203" pitchFamily="34" charset="0"/>
              </a:rPr>
              <a:t>NOTE</a:t>
            </a:r>
          </a:p>
        </p:txBody>
      </p:sp>
      <p:sp>
        <p:nvSpPr>
          <p:cNvPr id="13" name="TextBox 8">
            <a:extLst>
              <a:ext uri="{FF2B5EF4-FFF2-40B4-BE49-F238E27FC236}">
                <a16:creationId xmlns:a16="http://schemas.microsoft.com/office/drawing/2014/main" id="{22632F7B-F048-437B-91F6-574DC90C4D77}"/>
              </a:ext>
            </a:extLst>
          </p:cNvPr>
          <p:cNvSpPr txBox="1"/>
          <p:nvPr userDrawn="1"/>
        </p:nvSpPr>
        <p:spPr>
          <a:xfrm>
            <a:off x="10830969" y="3042875"/>
            <a:ext cx="6847431" cy="3077766"/>
          </a:xfrm>
          <a:prstGeom prst="rect">
            <a:avLst/>
          </a:prstGeom>
        </p:spPr>
        <p:txBody>
          <a:bodyPr wrap="square" lIns="0" tIns="0" rIns="0" bIns="0" rtlCol="0" anchor="t">
            <a:spAutoFit/>
          </a:bodyPr>
          <a:lstStyle/>
          <a:p>
            <a:pPr>
              <a:lnSpc>
                <a:spcPct val="100000"/>
              </a:lnSpc>
            </a:pPr>
            <a:r>
              <a:rPr lang="en-US" sz="4000" b="0" i="0" u="none" strike="noStrike">
                <a:solidFill>
                  <a:srgbClr val="000000"/>
                </a:solidFill>
                <a:effectLst/>
                <a:latin typeface="Gill Sans MT" panose="020B0502020104020203" pitchFamily="34" charset="0"/>
              </a:rPr>
              <a:t>Native American projects are still ongoing from previous biennium, not participating in this first round as their current projects are ongoing </a:t>
            </a:r>
            <a:endParaRPr lang="en-US" sz="4000">
              <a:latin typeface="Gill Sans MT" panose="020B0502020104020203" pitchFamily="34" charset="0"/>
            </a:endParaRPr>
          </a:p>
        </p:txBody>
      </p:sp>
      <p:sp>
        <p:nvSpPr>
          <p:cNvPr id="16" name="TextBox 15">
            <a:extLst>
              <a:ext uri="{FF2B5EF4-FFF2-40B4-BE49-F238E27FC236}">
                <a16:creationId xmlns:a16="http://schemas.microsoft.com/office/drawing/2014/main" id="{402A118A-E625-4991-B1F9-CCADFA73BC4F}"/>
              </a:ext>
            </a:extLst>
          </p:cNvPr>
          <p:cNvSpPr txBox="1"/>
          <p:nvPr userDrawn="1"/>
        </p:nvSpPr>
        <p:spPr>
          <a:xfrm>
            <a:off x="609600" y="7656085"/>
            <a:ext cx="12597253" cy="2246769"/>
          </a:xfrm>
          <a:prstGeom prst="rect">
            <a:avLst/>
          </a:prstGeom>
          <a:noFill/>
        </p:spPr>
        <p:txBody>
          <a:bodyPr wrap="square">
            <a:spAutoFit/>
          </a:bodyPr>
          <a:lstStyle/>
          <a:p>
            <a:pPr algn="l" rtl="0" fontAlgn="base"/>
            <a:r>
              <a:rPr lang="en-US" sz="2800" b="0" i="0" u="none" strike="noStrike">
                <a:solidFill>
                  <a:srgbClr val="000000"/>
                </a:solidFill>
                <a:effectLst/>
                <a:latin typeface="Gill Sans MT" panose="020B0502020104020203" pitchFamily="34" charset="0"/>
              </a:rPr>
              <a:t>In alignment with legislative language –</a:t>
            </a:r>
            <a:r>
              <a:rPr lang="en-US" sz="2800" b="0" i="0">
                <a:solidFill>
                  <a:srgbClr val="000000"/>
                </a:solidFill>
                <a:effectLst/>
                <a:latin typeface="Gill Sans MT" panose="020B0502020104020203" pitchFamily="34" charset="0"/>
              </a:rPr>
              <a:t>​</a:t>
            </a:r>
            <a:endParaRPr lang="en-US" sz="2800" b="0" i="0">
              <a:solidFill>
                <a:srgbClr val="000000"/>
              </a:solidFill>
              <a:effectLst/>
              <a:latin typeface="Segoe UI" panose="020B0502040204020203" pitchFamily="34" charset="0"/>
            </a:endParaRPr>
          </a:p>
          <a:p>
            <a:pPr algn="l" rtl="0" fontAlgn="base"/>
            <a:r>
              <a:rPr lang="en-US" sz="2800" b="0" i="0" u="none" strike="noStrike">
                <a:solidFill>
                  <a:srgbClr val="000000"/>
                </a:solidFill>
                <a:effectLst/>
                <a:latin typeface="Gill Sans MT" panose="020B0502020104020203" pitchFamily="34" charset="0"/>
              </a:rPr>
              <a:t>‘Other’ is “other underrepresented cultural groups, including communities of Black, Indigenous, and people of color.”</a:t>
            </a:r>
            <a:r>
              <a:rPr lang="en-US" sz="2800" b="0" i="0">
                <a:solidFill>
                  <a:srgbClr val="000000"/>
                </a:solidFill>
                <a:effectLst/>
                <a:latin typeface="Gill Sans MT" panose="020B0502020104020203" pitchFamily="34" charset="0"/>
              </a:rPr>
              <a:t>​</a:t>
            </a:r>
            <a:r>
              <a:rPr lang="en-US" sz="2800" b="0" i="0" u="none" strike="noStrike">
                <a:solidFill>
                  <a:srgbClr val="000000"/>
                </a:solidFill>
                <a:effectLst/>
                <a:latin typeface="Segoe UI" panose="020B0502040204020203" pitchFamily="34" charset="0"/>
              </a:rPr>
              <a:t> </a:t>
            </a:r>
            <a:r>
              <a:rPr lang="en-US" sz="2800" b="0" i="0" u="none" strike="noStrike">
                <a:solidFill>
                  <a:srgbClr val="000000"/>
                </a:solidFill>
                <a:effectLst/>
                <a:latin typeface="Gill Sans MT" panose="020B0502020104020203" pitchFamily="34" charset="0"/>
              </a:rPr>
              <a:t>Applications in this category impact either </a:t>
            </a:r>
            <a:r>
              <a:rPr lang="en-US" sz="2800" b="0" i="0" u="sng">
                <a:solidFill>
                  <a:srgbClr val="000000"/>
                </a:solidFill>
                <a:effectLst/>
                <a:latin typeface="Gill Sans MT" panose="020B0502020104020203" pitchFamily="34" charset="0"/>
              </a:rPr>
              <a:t>multiple</a:t>
            </a:r>
            <a:r>
              <a:rPr lang="en-US" sz="2800" b="0" i="0" u="none" strike="noStrike">
                <a:solidFill>
                  <a:srgbClr val="000000"/>
                </a:solidFill>
                <a:effectLst/>
                <a:latin typeface="Gill Sans MT" panose="020B0502020104020203" pitchFamily="34" charset="0"/>
              </a:rPr>
              <a:t> legislatively named BIPOC groups, or other cultural groups not specifically named.</a:t>
            </a:r>
            <a:endParaRPr lang="en-US" sz="2800" b="0" i="0">
              <a:solidFill>
                <a:srgbClr val="000000"/>
              </a:solidFill>
              <a:effectLst/>
              <a:latin typeface="Segoe UI" panose="020B0502040204020203" pitchFamily="34" charset="0"/>
            </a:endParaRPr>
          </a:p>
        </p:txBody>
      </p:sp>
      <p:sp>
        <p:nvSpPr>
          <p:cNvPr id="19" name="AutoShape 4" descr="Green bar">
            <a:extLst>
              <a:ext uri="{FF2B5EF4-FFF2-40B4-BE49-F238E27FC236}">
                <a16:creationId xmlns:a16="http://schemas.microsoft.com/office/drawing/2014/main" id="{F875DE39-9CC1-4ECF-91A0-0BAD7FC1C36D}"/>
              </a:ext>
            </a:extLst>
          </p:cNvPr>
          <p:cNvSpPr/>
          <p:nvPr userDrawn="1"/>
        </p:nvSpPr>
        <p:spPr>
          <a:xfrm>
            <a:off x="16140774" y="8648700"/>
            <a:ext cx="2147226" cy="151613"/>
          </a:xfrm>
          <a:prstGeom prst="rect">
            <a:avLst/>
          </a:prstGeom>
          <a:solidFill>
            <a:srgbClr val="A1C636"/>
          </a:solidFill>
        </p:spPr>
      </p:sp>
      <p:pic>
        <p:nvPicPr>
          <p:cNvPr id="20" name="Picture 19" descr="Logo&#10;&#10;50th Celebration Minnesota Humanities Center Logo">
            <a:extLst>
              <a:ext uri="{FF2B5EF4-FFF2-40B4-BE49-F238E27FC236}">
                <a16:creationId xmlns:a16="http://schemas.microsoft.com/office/drawing/2014/main" id="{322694A9-C6BC-4EFC-A5E4-322C536380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21" name="Picture 20" descr="Clean water land &amp; legacy amendment logo">
            <a:extLst>
              <a:ext uri="{FF2B5EF4-FFF2-40B4-BE49-F238E27FC236}">
                <a16:creationId xmlns:a16="http://schemas.microsoft.com/office/drawing/2014/main" id="{4B57F69D-9DE5-4690-82F3-B080326E7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22" name="Footer Placeholder 3">
            <a:extLst>
              <a:ext uri="{FF2B5EF4-FFF2-40B4-BE49-F238E27FC236}">
                <a16:creationId xmlns:a16="http://schemas.microsoft.com/office/drawing/2014/main" id="{D5C462E3-008B-453F-8469-BF21CE7BAD55}"/>
              </a:ext>
            </a:extLst>
          </p:cNvPr>
          <p:cNvSpPr>
            <a:spLocks noGrp="1"/>
          </p:cNvSpPr>
          <p:nvPr>
            <p:ph type="ftr" sz="quarter" idx="11"/>
          </p:nvPr>
        </p:nvSpPr>
        <p:spPr>
          <a:xfrm>
            <a:off x="5933424" y="9782488"/>
            <a:ext cx="6172200" cy="547688"/>
          </a:xfrm>
        </p:spPr>
        <p:txBody>
          <a:bodyPr/>
          <a:lstStyle/>
          <a:p>
            <a:r>
              <a:rPr lang="en-US"/>
              <a:t>© 2023 Minnesota Humanities Center</a:t>
            </a:r>
          </a:p>
        </p:txBody>
      </p:sp>
    </p:spTree>
    <p:extLst>
      <p:ext uri="{BB962C8B-B14F-4D97-AF65-F5344CB8AC3E}">
        <p14:creationId xmlns:p14="http://schemas.microsoft.com/office/powerpoint/2010/main" val="1209790450"/>
      </p:ext>
    </p:extLst>
  </p:cSld>
  <p:clrMapOvr>
    <a:masterClrMapping/>
  </p:clrMapOvr>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AutoShape 3" descr="Green Bar">
            <a:extLst>
              <a:ext uri="{FF2B5EF4-FFF2-40B4-BE49-F238E27FC236}">
                <a16:creationId xmlns:a16="http://schemas.microsoft.com/office/drawing/2014/main" id="{1317E5C3-3DA1-4D70-8D87-7647331DF1DF}"/>
              </a:ext>
            </a:extLst>
          </p:cNvPr>
          <p:cNvSpPr/>
          <p:nvPr userDrawn="1"/>
        </p:nvSpPr>
        <p:spPr>
          <a:xfrm>
            <a:off x="0" y="1754654"/>
            <a:ext cx="2147226" cy="151613"/>
          </a:xfrm>
          <a:prstGeom prst="rect">
            <a:avLst/>
          </a:prstGeom>
          <a:solidFill>
            <a:srgbClr val="A1C636"/>
          </a:solidFill>
        </p:spPr>
      </p:sp>
      <p:grpSp>
        <p:nvGrpSpPr>
          <p:cNvPr id="16" name="Group 15" descr="documentaries">
            <a:extLst>
              <a:ext uri="{FF2B5EF4-FFF2-40B4-BE49-F238E27FC236}">
                <a16:creationId xmlns:a16="http://schemas.microsoft.com/office/drawing/2014/main" id="{F2C12385-A8EF-4D43-9439-FC649E149568}"/>
              </a:ext>
            </a:extLst>
          </p:cNvPr>
          <p:cNvGrpSpPr/>
          <p:nvPr userDrawn="1"/>
        </p:nvGrpSpPr>
        <p:grpSpPr>
          <a:xfrm>
            <a:off x="1905000" y="2282075"/>
            <a:ext cx="4763005" cy="1280792"/>
            <a:chOff x="5451598" y="245123"/>
            <a:chExt cx="4791962" cy="979200"/>
          </a:xfrm>
        </p:grpSpPr>
        <p:sp>
          <p:nvSpPr>
            <p:cNvPr id="20" name="Rectangle 19">
              <a:extLst>
                <a:ext uri="{FF2B5EF4-FFF2-40B4-BE49-F238E27FC236}">
                  <a16:creationId xmlns:a16="http://schemas.microsoft.com/office/drawing/2014/main" id="{9F4A4D42-6242-4856-A778-4B1CF476F515}"/>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B9901A04-664F-4512-B101-6247015D320B}"/>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DOCUMENTARIES</a:t>
              </a:r>
            </a:p>
          </p:txBody>
        </p:sp>
      </p:grpSp>
      <p:grpSp>
        <p:nvGrpSpPr>
          <p:cNvPr id="22" name="Group 21" descr="gathering stories of community members. cultural practices and beliefs. experiences in MN">
            <a:extLst>
              <a:ext uri="{FF2B5EF4-FFF2-40B4-BE49-F238E27FC236}">
                <a16:creationId xmlns:a16="http://schemas.microsoft.com/office/drawing/2014/main" id="{28C51470-16F8-4409-9AA2-226691FF9738}"/>
              </a:ext>
            </a:extLst>
          </p:cNvPr>
          <p:cNvGrpSpPr/>
          <p:nvPr userDrawn="1"/>
        </p:nvGrpSpPr>
        <p:grpSpPr>
          <a:xfrm>
            <a:off x="1937329" y="3545244"/>
            <a:ext cx="4774364" cy="4872775"/>
            <a:chOff x="5124913" y="2409112"/>
            <a:chExt cx="4774364" cy="4872775"/>
          </a:xfrm>
        </p:grpSpPr>
        <p:sp>
          <p:nvSpPr>
            <p:cNvPr id="23" name="Rectangle 22">
              <a:extLst>
                <a:ext uri="{FF2B5EF4-FFF2-40B4-BE49-F238E27FC236}">
                  <a16:creationId xmlns:a16="http://schemas.microsoft.com/office/drawing/2014/main" id="{84558143-5A04-4F04-BC3F-17AA567A7A7A}"/>
                </a:ext>
              </a:extLst>
            </p:cNvPr>
            <p:cNvSpPr/>
            <p:nvPr userDrawn="1"/>
          </p:nvSpPr>
          <p:spPr>
            <a:xfrm>
              <a:off x="5124913" y="2426735"/>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29D4C172-98A7-4848-9CB2-F39AD5B04FBF}"/>
                </a:ext>
              </a:extLst>
            </p:cNvPr>
            <p:cNvSpPr txBox="1"/>
            <p:nvPr userDrawn="1"/>
          </p:nvSpPr>
          <p:spPr>
            <a:xfrm>
              <a:off x="5172367" y="2409112"/>
              <a:ext cx="4726910" cy="48551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457200" lvl="1" indent="-457200" algn="l" defTabSz="1511300">
                <a:lnSpc>
                  <a:spcPct val="90000"/>
                </a:lnSpc>
                <a:spcBef>
                  <a:spcPct val="0"/>
                </a:spcBef>
                <a:spcAft>
                  <a:spcPct val="15000"/>
                </a:spcAft>
                <a:buFont typeface="Arial" panose="020B0604020202020204" pitchFamily="34" charset="0"/>
                <a:buChar char="•"/>
              </a:pPr>
              <a:r>
                <a:rPr lang="en-US" sz="3400" kern="1200"/>
                <a:t>Gathering stories of community members</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Cultural practices and beliefs</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Experiences in MN</a:t>
              </a:r>
            </a:p>
          </p:txBody>
        </p:sp>
      </p:grpSp>
      <p:grpSp>
        <p:nvGrpSpPr>
          <p:cNvPr id="31" name="Group 30" descr="Cultural Celebrations">
            <a:extLst>
              <a:ext uri="{FF2B5EF4-FFF2-40B4-BE49-F238E27FC236}">
                <a16:creationId xmlns:a16="http://schemas.microsoft.com/office/drawing/2014/main" id="{08C6C43A-1A5E-4EDB-AFF6-CCE376AD4430}"/>
              </a:ext>
            </a:extLst>
          </p:cNvPr>
          <p:cNvGrpSpPr/>
          <p:nvPr userDrawn="1"/>
        </p:nvGrpSpPr>
        <p:grpSpPr>
          <a:xfrm>
            <a:off x="6949505" y="2282075"/>
            <a:ext cx="4763005" cy="1261225"/>
            <a:chOff x="5451598" y="245123"/>
            <a:chExt cx="4791962" cy="979200"/>
          </a:xfrm>
        </p:grpSpPr>
        <p:sp>
          <p:nvSpPr>
            <p:cNvPr id="32" name="Rectangle 31">
              <a:extLst>
                <a:ext uri="{FF2B5EF4-FFF2-40B4-BE49-F238E27FC236}">
                  <a16:creationId xmlns:a16="http://schemas.microsoft.com/office/drawing/2014/main" id="{0B38F53A-8195-4113-B166-F65B5B33F5B4}"/>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395567F9-D859-44FD-93CA-0AE6DA052771}"/>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CULTURAL CELEBRATIONS</a:t>
              </a:r>
            </a:p>
          </p:txBody>
        </p:sp>
      </p:grpSp>
      <p:grpSp>
        <p:nvGrpSpPr>
          <p:cNvPr id="25" name="Group 24" descr="Festivals, markets, performances celebrating and amplifying food, dance, language, and art of communities in MN.">
            <a:extLst>
              <a:ext uri="{FF2B5EF4-FFF2-40B4-BE49-F238E27FC236}">
                <a16:creationId xmlns:a16="http://schemas.microsoft.com/office/drawing/2014/main" id="{3053CC6F-AA67-43F0-95E7-A7231243F4BE}"/>
              </a:ext>
            </a:extLst>
          </p:cNvPr>
          <p:cNvGrpSpPr/>
          <p:nvPr userDrawn="1"/>
        </p:nvGrpSpPr>
        <p:grpSpPr>
          <a:xfrm>
            <a:off x="6983717" y="3496377"/>
            <a:ext cx="4726910" cy="4921641"/>
            <a:chOff x="5500387" y="1224323"/>
            <a:chExt cx="4726910" cy="4855152"/>
          </a:xfrm>
        </p:grpSpPr>
        <p:sp>
          <p:nvSpPr>
            <p:cNvPr id="26" name="Rectangle 25">
              <a:extLst>
                <a:ext uri="{FF2B5EF4-FFF2-40B4-BE49-F238E27FC236}">
                  <a16:creationId xmlns:a16="http://schemas.microsoft.com/office/drawing/2014/main" id="{EECCF97E-CC4D-40E6-BC6B-E0550C710AB1}"/>
                </a:ext>
              </a:extLst>
            </p:cNvPr>
            <p:cNvSpPr/>
            <p:nvPr userDrawn="1"/>
          </p:nvSpPr>
          <p:spPr>
            <a:xfrm>
              <a:off x="5500387" y="1224323"/>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87B08C3D-C162-4527-9418-7F5F2BEF9174}"/>
                </a:ext>
              </a:extLst>
            </p:cNvPr>
            <p:cNvSpPr txBox="1"/>
            <p:nvPr userDrawn="1"/>
          </p:nvSpPr>
          <p:spPr>
            <a:xfrm>
              <a:off x="5500387" y="1224323"/>
              <a:ext cx="4726910" cy="48551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457200" lvl="1" indent="-457200" algn="l" defTabSz="1511300">
                <a:lnSpc>
                  <a:spcPct val="90000"/>
                </a:lnSpc>
                <a:spcBef>
                  <a:spcPct val="0"/>
                </a:spcBef>
                <a:spcAft>
                  <a:spcPct val="15000"/>
                </a:spcAft>
                <a:buFont typeface="Arial" panose="020B0604020202020204" pitchFamily="34" charset="0"/>
                <a:buChar char="•"/>
              </a:pPr>
              <a:r>
                <a:rPr lang="en-US" sz="3400" kern="1200"/>
                <a:t>Festivals</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Markets</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Performances celebrating and amplifying food, dance, language, and art of communities in MN</a:t>
              </a:r>
            </a:p>
          </p:txBody>
        </p:sp>
      </p:grpSp>
      <p:grpSp>
        <p:nvGrpSpPr>
          <p:cNvPr id="37" name="Group 36" descr="Education">
            <a:extLst>
              <a:ext uri="{FF2B5EF4-FFF2-40B4-BE49-F238E27FC236}">
                <a16:creationId xmlns:a16="http://schemas.microsoft.com/office/drawing/2014/main" id="{0FFA2E42-BF43-4570-8058-C535699B2A18}"/>
              </a:ext>
            </a:extLst>
          </p:cNvPr>
          <p:cNvGrpSpPr/>
          <p:nvPr userDrawn="1"/>
        </p:nvGrpSpPr>
        <p:grpSpPr>
          <a:xfrm>
            <a:off x="12002870" y="2282075"/>
            <a:ext cx="4763005" cy="1261225"/>
            <a:chOff x="5451598" y="245123"/>
            <a:chExt cx="4791962" cy="979200"/>
          </a:xfrm>
        </p:grpSpPr>
        <p:sp>
          <p:nvSpPr>
            <p:cNvPr id="38" name="Rectangle 37">
              <a:extLst>
                <a:ext uri="{FF2B5EF4-FFF2-40B4-BE49-F238E27FC236}">
                  <a16:creationId xmlns:a16="http://schemas.microsoft.com/office/drawing/2014/main" id="{5DA0F8F6-D52A-4489-BC87-ED957E9D104E}"/>
                </a:ext>
              </a:extLst>
            </p:cNvPr>
            <p:cNvSpPr/>
            <p:nvPr userDrawn="1"/>
          </p:nvSpPr>
          <p:spPr>
            <a:xfrm>
              <a:off x="5484124" y="245123"/>
              <a:ext cx="4759436" cy="979200"/>
            </a:xfrm>
            <a:prstGeom prst="rect">
              <a:avLst/>
            </a:prstGeom>
            <a:solidFill>
              <a:schemeClr val="tx1"/>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TextBox 38">
              <a:extLst>
                <a:ext uri="{FF2B5EF4-FFF2-40B4-BE49-F238E27FC236}">
                  <a16:creationId xmlns:a16="http://schemas.microsoft.com/office/drawing/2014/main" id="{17FF72E5-DFC9-4FA4-94AE-901261C893AB}"/>
                </a:ext>
              </a:extLst>
            </p:cNvPr>
            <p:cNvSpPr txBox="1"/>
            <p:nvPr userDrawn="1"/>
          </p:nvSpPr>
          <p:spPr>
            <a:xfrm>
              <a:off x="5451598" y="262855"/>
              <a:ext cx="4759436" cy="961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bg1"/>
                  </a:solidFill>
                </a:rPr>
                <a:t>EDUCATION</a:t>
              </a:r>
            </a:p>
          </p:txBody>
        </p:sp>
      </p:grpSp>
      <p:grpSp>
        <p:nvGrpSpPr>
          <p:cNvPr id="28" name="Group 27" descr="Cultural education workshops and classes that teach: language, practices, art, history, current culture of communities in MN.">
            <a:extLst>
              <a:ext uri="{FF2B5EF4-FFF2-40B4-BE49-F238E27FC236}">
                <a16:creationId xmlns:a16="http://schemas.microsoft.com/office/drawing/2014/main" id="{2447AF5A-F307-4893-98ED-BB683E869FDF}"/>
              </a:ext>
            </a:extLst>
          </p:cNvPr>
          <p:cNvGrpSpPr/>
          <p:nvPr userDrawn="1"/>
        </p:nvGrpSpPr>
        <p:grpSpPr>
          <a:xfrm>
            <a:off x="12038965" y="3390901"/>
            <a:ext cx="4726910" cy="5027118"/>
            <a:chOff x="5500387" y="1157834"/>
            <a:chExt cx="4726910" cy="4921641"/>
          </a:xfrm>
        </p:grpSpPr>
        <p:sp>
          <p:nvSpPr>
            <p:cNvPr id="29" name="Rectangle 28">
              <a:extLst>
                <a:ext uri="{FF2B5EF4-FFF2-40B4-BE49-F238E27FC236}">
                  <a16:creationId xmlns:a16="http://schemas.microsoft.com/office/drawing/2014/main" id="{34371C76-124A-4E8E-A77F-1DF3917A6958}"/>
                </a:ext>
              </a:extLst>
            </p:cNvPr>
            <p:cNvSpPr/>
            <p:nvPr userDrawn="1"/>
          </p:nvSpPr>
          <p:spPr>
            <a:xfrm>
              <a:off x="5500387" y="1224323"/>
              <a:ext cx="4726910" cy="4855152"/>
            </a:xfrm>
            <a:prstGeom prst="rect">
              <a:avLst/>
            </a:prstGeom>
            <a:solidFill>
              <a:schemeClr val="accent5">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TextBox 29">
              <a:extLst>
                <a:ext uri="{FF2B5EF4-FFF2-40B4-BE49-F238E27FC236}">
                  <a16:creationId xmlns:a16="http://schemas.microsoft.com/office/drawing/2014/main" id="{8484F753-03F3-4114-82F3-0A3624937764}"/>
                </a:ext>
              </a:extLst>
            </p:cNvPr>
            <p:cNvSpPr txBox="1"/>
            <p:nvPr userDrawn="1"/>
          </p:nvSpPr>
          <p:spPr>
            <a:xfrm>
              <a:off x="5500387" y="1157834"/>
              <a:ext cx="4726910" cy="49216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1356" tIns="181356" rIns="241808" bIns="272034" numCol="1" spcCol="1270" anchor="t" anchorCtr="0">
              <a:noAutofit/>
            </a:bodyPr>
            <a:lstStyle/>
            <a:p>
              <a:pPr marL="0" lvl="1" indent="0" algn="l" defTabSz="1511300">
                <a:lnSpc>
                  <a:spcPct val="90000"/>
                </a:lnSpc>
                <a:spcBef>
                  <a:spcPct val="0"/>
                </a:spcBef>
                <a:spcAft>
                  <a:spcPct val="15000"/>
                </a:spcAft>
                <a:buFont typeface="Arial" panose="020B0604020202020204" pitchFamily="34" charset="0"/>
                <a:buNone/>
              </a:pPr>
              <a:r>
                <a:rPr lang="en-US" sz="3400" kern="1200"/>
                <a:t>Cultural education workshops and classes that teach: </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Language</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Practices</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Art</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History</a:t>
              </a:r>
            </a:p>
            <a:p>
              <a:pPr marL="457200" lvl="1" indent="-457200" algn="l" defTabSz="1511300">
                <a:lnSpc>
                  <a:spcPct val="90000"/>
                </a:lnSpc>
                <a:spcBef>
                  <a:spcPct val="0"/>
                </a:spcBef>
                <a:spcAft>
                  <a:spcPct val="15000"/>
                </a:spcAft>
                <a:buFont typeface="Arial" panose="020B0604020202020204" pitchFamily="34" charset="0"/>
                <a:buChar char="•"/>
              </a:pPr>
              <a:r>
                <a:rPr lang="en-US" sz="3400" kern="1200"/>
                <a:t>Current culture of communities in MN</a:t>
              </a:r>
            </a:p>
          </p:txBody>
        </p:sp>
      </p:grpSp>
      <p:sp>
        <p:nvSpPr>
          <p:cNvPr id="7" name="AutoShape 4" descr="Green Bar">
            <a:extLst>
              <a:ext uri="{FF2B5EF4-FFF2-40B4-BE49-F238E27FC236}">
                <a16:creationId xmlns:a16="http://schemas.microsoft.com/office/drawing/2014/main" id="{F1722374-FC6C-42BC-94CF-9ABFABD6D7B3}"/>
              </a:ext>
            </a:extLst>
          </p:cNvPr>
          <p:cNvSpPr/>
          <p:nvPr userDrawn="1"/>
        </p:nvSpPr>
        <p:spPr>
          <a:xfrm>
            <a:off x="16140774" y="8648700"/>
            <a:ext cx="2147226" cy="151613"/>
          </a:xfrm>
          <a:prstGeom prst="rect">
            <a:avLst/>
          </a:prstGeom>
          <a:solidFill>
            <a:srgbClr val="A1C636"/>
          </a:solidFill>
        </p:spPr>
      </p:sp>
      <p:pic>
        <p:nvPicPr>
          <p:cNvPr id="13" name="Picture 12" descr="Logo&#10;&#10;50th Celebration Minnesota Humanities Center Logo">
            <a:extLst>
              <a:ext uri="{FF2B5EF4-FFF2-40B4-BE49-F238E27FC236}">
                <a16:creationId xmlns:a16="http://schemas.microsoft.com/office/drawing/2014/main" id="{AD6384FE-D47C-4643-993C-F8A15208915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14" name="Picture 13" descr="Clean water land &amp; legacy amendment.">
            <a:extLst>
              <a:ext uri="{FF2B5EF4-FFF2-40B4-BE49-F238E27FC236}">
                <a16:creationId xmlns:a16="http://schemas.microsoft.com/office/drawing/2014/main" id="{3166D151-7943-4816-B861-0ECE4CA021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a:xfrm>
            <a:off x="6057900" y="9777412"/>
            <a:ext cx="6172200" cy="547688"/>
          </a:xfrm>
        </p:spPr>
        <p:txBody>
          <a:bodyPr/>
          <a:lstStyle/>
          <a:p>
            <a:r>
              <a:rPr lang="en-US"/>
              <a:t>© 2023 Minnesota Humanities Center</a:t>
            </a:r>
          </a:p>
        </p:txBody>
      </p:sp>
    </p:spTree>
    <p:extLst>
      <p:ext uri="{BB962C8B-B14F-4D97-AF65-F5344CB8AC3E}">
        <p14:creationId xmlns:p14="http://schemas.microsoft.com/office/powerpoint/2010/main" val="1972725871"/>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p:txBody>
          <a:bodyPr/>
          <a:lstStyle/>
          <a:p>
            <a:r>
              <a:rPr lang="en-US"/>
              <a:t>© 2023 Minnesota Humanities Center</a:t>
            </a:r>
          </a:p>
        </p:txBody>
      </p:sp>
      <p:sp>
        <p:nvSpPr>
          <p:cNvPr id="6" name="AutoShape 3">
            <a:extLst>
              <a:ext uri="{FF2B5EF4-FFF2-40B4-BE49-F238E27FC236}">
                <a16:creationId xmlns:a16="http://schemas.microsoft.com/office/drawing/2014/main" id="{1317E5C3-3DA1-4D70-8D87-7647331DF1DF}"/>
              </a:ext>
            </a:extLst>
          </p:cNvPr>
          <p:cNvSpPr/>
          <p:nvPr userDrawn="1"/>
        </p:nvSpPr>
        <p:spPr>
          <a:xfrm>
            <a:off x="-3544" y="1728418"/>
            <a:ext cx="2147226" cy="151613"/>
          </a:xfrm>
          <a:prstGeom prst="rect">
            <a:avLst/>
          </a:prstGeom>
          <a:solidFill>
            <a:srgbClr val="A1C636"/>
          </a:solidFill>
        </p:spPr>
      </p:sp>
      <p:sp>
        <p:nvSpPr>
          <p:cNvPr id="15" name="AutoShape 10">
            <a:extLst>
              <a:ext uri="{FF2B5EF4-FFF2-40B4-BE49-F238E27FC236}">
                <a16:creationId xmlns:a16="http://schemas.microsoft.com/office/drawing/2014/main" id="{4131897B-4B9E-401B-A591-032334F68937}"/>
              </a:ext>
            </a:extLst>
          </p:cNvPr>
          <p:cNvSpPr/>
          <p:nvPr userDrawn="1"/>
        </p:nvSpPr>
        <p:spPr>
          <a:xfrm rot="5400000" flipV="1">
            <a:off x="7370041" y="8046340"/>
            <a:ext cx="2147226" cy="45719"/>
          </a:xfrm>
          <a:prstGeom prst="rect">
            <a:avLst/>
          </a:prstGeom>
          <a:solidFill>
            <a:srgbClr val="A1C636"/>
          </a:solidFill>
        </p:spPr>
      </p:sp>
      <p:pic>
        <p:nvPicPr>
          <p:cNvPr id="2" name="Picture 1" descr="Text&#10;&#10;Description automatically generated">
            <a:extLst>
              <a:ext uri="{FF2B5EF4-FFF2-40B4-BE49-F238E27FC236}">
                <a16:creationId xmlns:a16="http://schemas.microsoft.com/office/drawing/2014/main" id="{3EF56F95-88EA-65CC-E673-D4711E8CD9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800" y="9102624"/>
            <a:ext cx="1922212" cy="979589"/>
          </a:xfrm>
          <a:prstGeom prst="rect">
            <a:avLst/>
          </a:prstGeom>
        </p:spPr>
      </p:pic>
    </p:spTree>
    <p:extLst>
      <p:ext uri="{BB962C8B-B14F-4D97-AF65-F5344CB8AC3E}">
        <p14:creationId xmlns:p14="http://schemas.microsoft.com/office/powerpoint/2010/main" val="860554323"/>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7" name="AutoShape 3" descr="Green bar">
            <a:extLst>
              <a:ext uri="{FF2B5EF4-FFF2-40B4-BE49-F238E27FC236}">
                <a16:creationId xmlns:a16="http://schemas.microsoft.com/office/drawing/2014/main" id="{4FA45B4A-36D2-4F44-8639-182CF91CE530}"/>
              </a:ext>
            </a:extLst>
          </p:cNvPr>
          <p:cNvSpPr/>
          <p:nvPr userDrawn="1"/>
        </p:nvSpPr>
        <p:spPr>
          <a:xfrm>
            <a:off x="0" y="1843378"/>
            <a:ext cx="2147226" cy="151613"/>
          </a:xfrm>
          <a:prstGeom prst="rect">
            <a:avLst/>
          </a:prstGeom>
          <a:solidFill>
            <a:srgbClr val="A1C636"/>
          </a:solidFill>
        </p:spPr>
      </p:sp>
      <p:sp>
        <p:nvSpPr>
          <p:cNvPr id="10" name="TextBox 8">
            <a:extLst>
              <a:ext uri="{FF2B5EF4-FFF2-40B4-BE49-F238E27FC236}">
                <a16:creationId xmlns:a16="http://schemas.microsoft.com/office/drawing/2014/main" id="{C4D474F6-D17C-4E7D-A463-A08AC828EBBE}"/>
              </a:ext>
            </a:extLst>
          </p:cNvPr>
          <p:cNvSpPr txBox="1"/>
          <p:nvPr/>
        </p:nvSpPr>
        <p:spPr>
          <a:xfrm>
            <a:off x="1073613" y="2322632"/>
            <a:ext cx="16452387" cy="4431983"/>
          </a:xfrm>
          <a:prstGeom prst="rect">
            <a:avLst/>
          </a:prstGeom>
        </p:spPr>
        <p:txBody>
          <a:bodyPr wrap="square" lIns="0" tIns="0" rIns="0" bIns="0" rtlCol="0" anchor="t">
            <a:spAutoFit/>
          </a:bodyPr>
          <a:lstStyle/>
          <a:p>
            <a:pPr>
              <a:lnSpc>
                <a:spcPct val="100000"/>
              </a:lnSpc>
            </a:pPr>
            <a:r>
              <a:rPr lang="en-US" sz="5000">
                <a:latin typeface="Gill Sans MT" panose="020B0502020104020203" pitchFamily="34" charset="0"/>
              </a:rPr>
              <a:t>Broader language was less exclusive and helpful. Reduced confusion on eligibility</a:t>
            </a:r>
          </a:p>
          <a:p>
            <a:pPr>
              <a:lnSpc>
                <a:spcPct val="100000"/>
              </a:lnSpc>
            </a:pPr>
            <a:endParaRPr lang="en-US" sz="4000">
              <a:latin typeface="Gill Sans MT" panose="020B0502020104020203" pitchFamily="34" charset="0"/>
            </a:endParaRPr>
          </a:p>
          <a:p>
            <a:pPr>
              <a:lnSpc>
                <a:spcPct val="100000"/>
              </a:lnSpc>
            </a:pPr>
            <a:r>
              <a:rPr lang="en-US" sz="5000">
                <a:latin typeface="Gill Sans MT" panose="020B0502020104020203" pitchFamily="34" charset="0"/>
              </a:rPr>
              <a:t>Ongoing tension: what counts as “new” vs. operating</a:t>
            </a:r>
          </a:p>
          <a:p>
            <a:pPr>
              <a:lnSpc>
                <a:spcPct val="100000"/>
              </a:lnSpc>
            </a:pPr>
            <a:endParaRPr lang="en-US" sz="4000">
              <a:latin typeface="Gill Sans MT" panose="020B0502020104020203" pitchFamily="34" charset="0"/>
            </a:endParaRPr>
          </a:p>
          <a:p>
            <a:pPr>
              <a:lnSpc>
                <a:spcPct val="100000"/>
              </a:lnSpc>
            </a:pPr>
            <a:r>
              <a:rPr lang="en-US" sz="5000">
                <a:latin typeface="Gill Sans MT" panose="020B0502020104020203" pitchFamily="34" charset="0"/>
              </a:rPr>
              <a:t>Competing again for smaller amount after putting in hard work</a:t>
            </a:r>
          </a:p>
        </p:txBody>
      </p:sp>
      <p:pic>
        <p:nvPicPr>
          <p:cNvPr id="15" name="Picture 14" descr="A picture containing a MHC public event, classroom, and workshop.">
            <a:extLst>
              <a:ext uri="{FF2B5EF4-FFF2-40B4-BE49-F238E27FC236}">
                <a16:creationId xmlns:a16="http://schemas.microsoft.com/office/drawing/2014/main" id="{BBE26DDB-CC0E-4F43-A60E-05A98DC922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2" t="18145" r="19996" b="64816"/>
          <a:stretch/>
        </p:blipFill>
        <p:spPr>
          <a:xfrm>
            <a:off x="2552699" y="7123992"/>
            <a:ext cx="13182601" cy="1752600"/>
          </a:xfrm>
          <a:prstGeom prst="rect">
            <a:avLst/>
          </a:prstGeom>
        </p:spPr>
      </p:pic>
      <p:sp>
        <p:nvSpPr>
          <p:cNvPr id="19" name="AutoShape 4" descr="Green bar">
            <a:extLst>
              <a:ext uri="{FF2B5EF4-FFF2-40B4-BE49-F238E27FC236}">
                <a16:creationId xmlns:a16="http://schemas.microsoft.com/office/drawing/2014/main" id="{F875DE39-9CC1-4ECF-91A0-0BAD7FC1C36D}"/>
              </a:ext>
            </a:extLst>
          </p:cNvPr>
          <p:cNvSpPr/>
          <p:nvPr userDrawn="1"/>
        </p:nvSpPr>
        <p:spPr>
          <a:xfrm>
            <a:off x="16140774" y="8648700"/>
            <a:ext cx="2147226" cy="151613"/>
          </a:xfrm>
          <a:prstGeom prst="rect">
            <a:avLst/>
          </a:prstGeom>
          <a:solidFill>
            <a:srgbClr val="A1C636"/>
          </a:solidFill>
        </p:spPr>
      </p:sp>
      <p:pic>
        <p:nvPicPr>
          <p:cNvPr id="20" name="Picture 19" descr="Logo&#10;&#10;50th Celebration Minnesota Humanities Center Logo">
            <a:extLst>
              <a:ext uri="{FF2B5EF4-FFF2-40B4-BE49-F238E27FC236}">
                <a16:creationId xmlns:a16="http://schemas.microsoft.com/office/drawing/2014/main" id="{322694A9-C6BC-4EFC-A5E4-322C536380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21" name="Picture 20" descr="Clean water land &amp; legacy amendment logo">
            <a:extLst>
              <a:ext uri="{FF2B5EF4-FFF2-40B4-BE49-F238E27FC236}">
                <a16:creationId xmlns:a16="http://schemas.microsoft.com/office/drawing/2014/main" id="{4B57F69D-9DE5-4690-82F3-B080326E7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22" name="Footer Placeholder 3">
            <a:extLst>
              <a:ext uri="{FF2B5EF4-FFF2-40B4-BE49-F238E27FC236}">
                <a16:creationId xmlns:a16="http://schemas.microsoft.com/office/drawing/2014/main" id="{D5C462E3-008B-453F-8469-BF21CE7BAD55}"/>
              </a:ext>
            </a:extLst>
          </p:cNvPr>
          <p:cNvSpPr>
            <a:spLocks noGrp="1"/>
          </p:cNvSpPr>
          <p:nvPr>
            <p:ph type="ftr" sz="quarter" idx="11"/>
          </p:nvPr>
        </p:nvSpPr>
        <p:spPr>
          <a:xfrm>
            <a:off x="5933424" y="9782488"/>
            <a:ext cx="6172200" cy="547688"/>
          </a:xfrm>
        </p:spPr>
        <p:txBody>
          <a:bodyPr/>
          <a:lstStyle/>
          <a:p>
            <a:r>
              <a:rPr lang="en-US"/>
              <a:t>© 2023 Minnesota Humanities Center</a:t>
            </a:r>
          </a:p>
        </p:txBody>
      </p:sp>
    </p:spTree>
    <p:extLst>
      <p:ext uri="{BB962C8B-B14F-4D97-AF65-F5344CB8AC3E}">
        <p14:creationId xmlns:p14="http://schemas.microsoft.com/office/powerpoint/2010/main" val="3684467178"/>
      </p:ext>
    </p:extLst>
  </p:cSld>
  <p:clrMapOvr>
    <a:masterClrMapping/>
  </p:clrMapOvr>
  <p:hf sldNum="0"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AutoShape 3" descr="Green Bar">
            <a:extLst>
              <a:ext uri="{FF2B5EF4-FFF2-40B4-BE49-F238E27FC236}">
                <a16:creationId xmlns:a16="http://schemas.microsoft.com/office/drawing/2014/main" id="{1317E5C3-3DA1-4D70-8D87-7647331DF1DF}"/>
              </a:ext>
            </a:extLst>
          </p:cNvPr>
          <p:cNvSpPr/>
          <p:nvPr userDrawn="1"/>
        </p:nvSpPr>
        <p:spPr>
          <a:xfrm>
            <a:off x="0" y="1781445"/>
            <a:ext cx="2147226" cy="151613"/>
          </a:xfrm>
          <a:prstGeom prst="rect">
            <a:avLst/>
          </a:prstGeom>
          <a:solidFill>
            <a:srgbClr val="A1C636"/>
          </a:solidFill>
        </p:spPr>
      </p:sp>
      <p:graphicFrame>
        <p:nvGraphicFramePr>
          <p:cNvPr id="28" name="Diagram 27" descr="Opens on April 18. Application Deadline May 30. Small grants award Early July, Large Grants Award Late August.">
            <a:extLst>
              <a:ext uri="{FF2B5EF4-FFF2-40B4-BE49-F238E27FC236}">
                <a16:creationId xmlns:a16="http://schemas.microsoft.com/office/drawing/2014/main" id="{61E1F2BE-9AF6-4061-B414-71C41588ACEE}"/>
              </a:ext>
            </a:extLst>
          </p:cNvPr>
          <p:cNvGraphicFramePr/>
          <p:nvPr userDrawn="1">
            <p:extLst>
              <p:ext uri="{D42A27DB-BD31-4B8C-83A1-F6EECF244321}">
                <p14:modId xmlns:p14="http://schemas.microsoft.com/office/powerpoint/2010/main" val="3891581520"/>
              </p:ext>
            </p:extLst>
          </p:nvPr>
        </p:nvGraphicFramePr>
        <p:xfrm>
          <a:off x="818875" y="3588170"/>
          <a:ext cx="16650249" cy="311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AutoShape 4" descr="Green bar">
            <a:extLst>
              <a:ext uri="{FF2B5EF4-FFF2-40B4-BE49-F238E27FC236}">
                <a16:creationId xmlns:a16="http://schemas.microsoft.com/office/drawing/2014/main" id="{AE54CDFF-1FD6-4BC6-AE09-552EBFBEE8C6}"/>
              </a:ext>
            </a:extLst>
          </p:cNvPr>
          <p:cNvSpPr/>
          <p:nvPr userDrawn="1"/>
        </p:nvSpPr>
        <p:spPr>
          <a:xfrm>
            <a:off x="16140774" y="8648700"/>
            <a:ext cx="2147226" cy="151613"/>
          </a:xfrm>
          <a:prstGeom prst="rect">
            <a:avLst/>
          </a:prstGeom>
          <a:solidFill>
            <a:srgbClr val="A1C636"/>
          </a:solidFill>
        </p:spPr>
      </p:sp>
      <p:pic>
        <p:nvPicPr>
          <p:cNvPr id="25" name="Picture 24" descr="Logo&#10;&#10;50th Celebration Minnesota Humanities Center Logo">
            <a:extLst>
              <a:ext uri="{FF2B5EF4-FFF2-40B4-BE49-F238E27FC236}">
                <a16:creationId xmlns:a16="http://schemas.microsoft.com/office/drawing/2014/main" id="{6BA9D2BA-847B-4CE7-A71E-95FCB354FB9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3299" t="24859" r="16520" b="23060"/>
          <a:stretch/>
        </p:blipFill>
        <p:spPr>
          <a:xfrm>
            <a:off x="13716000" y="9050139"/>
            <a:ext cx="2356883" cy="983854"/>
          </a:xfrm>
          <a:prstGeom prst="rect">
            <a:avLst/>
          </a:prstGeom>
        </p:spPr>
      </p:pic>
      <p:pic>
        <p:nvPicPr>
          <p:cNvPr id="26" name="Picture 25" descr="Clean water land &amp; legacy amendment">
            <a:extLst>
              <a:ext uri="{FF2B5EF4-FFF2-40B4-BE49-F238E27FC236}">
                <a16:creationId xmlns:a16="http://schemas.microsoft.com/office/drawing/2014/main" id="{3D8227FF-5D40-41DE-86FB-F0F3288AF8E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353430" y="8876592"/>
            <a:ext cx="1721184" cy="1330006"/>
          </a:xfrm>
          <a:prstGeom prst="rect">
            <a:avLst/>
          </a:prstGeom>
        </p:spPr>
      </p:pic>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a:xfrm>
            <a:off x="5933424" y="9782488"/>
            <a:ext cx="6172200" cy="547688"/>
          </a:xfrm>
        </p:spPr>
        <p:txBody>
          <a:bodyPr/>
          <a:lstStyle/>
          <a:p>
            <a:r>
              <a:rPr lang="en-US"/>
              <a:t>© 2023 Minnesota Humanities Center</a:t>
            </a:r>
          </a:p>
        </p:txBody>
      </p:sp>
    </p:spTree>
    <p:extLst>
      <p:ext uri="{BB962C8B-B14F-4D97-AF65-F5344CB8AC3E}">
        <p14:creationId xmlns:p14="http://schemas.microsoft.com/office/powerpoint/2010/main" val="2884308188"/>
      </p:ext>
    </p:extLst>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50th Logo for Minnesota Humanities Center">
            <a:extLst>
              <a:ext uri="{FF2B5EF4-FFF2-40B4-BE49-F238E27FC236}">
                <a16:creationId xmlns:a16="http://schemas.microsoft.com/office/drawing/2014/main" id="{72ED65AD-0F51-4702-B7D3-C21EF83933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39796" y="-1071663"/>
            <a:ext cx="7896009" cy="4441505"/>
          </a:xfrm>
          <a:prstGeom prst="rect">
            <a:avLst/>
          </a:prstGeom>
        </p:spPr>
      </p:pic>
      <p:sp>
        <p:nvSpPr>
          <p:cNvPr id="10" name="AutoShape 3" descr="Green bar">
            <a:extLst>
              <a:ext uri="{FF2B5EF4-FFF2-40B4-BE49-F238E27FC236}">
                <a16:creationId xmlns:a16="http://schemas.microsoft.com/office/drawing/2014/main" id="{C294D5CB-57DF-4D2F-B5ED-30C736954FD3}"/>
              </a:ext>
            </a:extLst>
          </p:cNvPr>
          <p:cNvSpPr/>
          <p:nvPr userDrawn="1"/>
        </p:nvSpPr>
        <p:spPr>
          <a:xfrm>
            <a:off x="0" y="1843378"/>
            <a:ext cx="2147226" cy="151613"/>
          </a:xfrm>
          <a:prstGeom prst="rect">
            <a:avLst/>
          </a:prstGeom>
          <a:solidFill>
            <a:srgbClr val="A1C636"/>
          </a:solidFill>
        </p:spPr>
      </p:sp>
      <p:pic>
        <p:nvPicPr>
          <p:cNvPr id="19" name="Picture 18" descr="Minnesota Humanities Center Building&#10;Outside/exterior during summer">
            <a:extLst>
              <a:ext uri="{FF2B5EF4-FFF2-40B4-BE49-F238E27FC236}">
                <a16:creationId xmlns:a16="http://schemas.microsoft.com/office/drawing/2014/main" id="{722295C7-1A6C-45F4-8E98-59027430BE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64282"/>
            <a:ext cx="18288000" cy="9456418"/>
          </a:xfrm>
          <a:prstGeom prst="rect">
            <a:avLst/>
          </a:prstGeom>
        </p:spPr>
      </p:pic>
    </p:spTree>
    <p:extLst>
      <p:ext uri="{BB962C8B-B14F-4D97-AF65-F5344CB8AC3E}">
        <p14:creationId xmlns:p14="http://schemas.microsoft.com/office/powerpoint/2010/main" val="4189375188"/>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D73F-414D-4578-857D-10329FFBDDF1}"/>
              </a:ext>
            </a:extLst>
          </p:cNvPr>
          <p:cNvSpPr>
            <a:spLocks noGrp="1"/>
          </p:cNvSpPr>
          <p:nvPr>
            <p:ph type="title" hasCustomPrompt="1"/>
          </p:nvPr>
        </p:nvSpPr>
        <p:spPr>
          <a:xfrm>
            <a:off x="1257300" y="156908"/>
            <a:ext cx="15773400" cy="1989137"/>
          </a:xfrm>
        </p:spPr>
        <p:txBody>
          <a:bodyPr>
            <a:normAutofit/>
          </a:bodyPr>
          <a:lstStyle>
            <a:lvl1pPr>
              <a:defRPr sz="7200" b="1">
                <a:solidFill>
                  <a:srgbClr val="3C7096"/>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p:txBody>
          <a:bodyPr/>
          <a:lstStyle/>
          <a:p>
            <a:r>
              <a:rPr lang="en-US"/>
              <a:t>© 2023 Minnesota Humanities Center</a:t>
            </a:r>
          </a:p>
        </p:txBody>
      </p:sp>
      <p:sp>
        <p:nvSpPr>
          <p:cNvPr id="6" name="AutoShape 3">
            <a:extLst>
              <a:ext uri="{FF2B5EF4-FFF2-40B4-BE49-F238E27FC236}">
                <a16:creationId xmlns:a16="http://schemas.microsoft.com/office/drawing/2014/main" id="{1317E5C3-3DA1-4D70-8D87-7647331DF1DF}"/>
              </a:ext>
            </a:extLst>
          </p:cNvPr>
          <p:cNvSpPr/>
          <p:nvPr userDrawn="1"/>
        </p:nvSpPr>
        <p:spPr>
          <a:xfrm>
            <a:off x="-127416" y="1754654"/>
            <a:ext cx="2147226" cy="151613"/>
          </a:xfrm>
          <a:prstGeom prst="rect">
            <a:avLst/>
          </a:prstGeom>
          <a:solidFill>
            <a:srgbClr val="A1C636"/>
          </a:solidFill>
        </p:spPr>
      </p:sp>
      <p:sp>
        <p:nvSpPr>
          <p:cNvPr id="10" name="Content Placeholder 2">
            <a:extLst>
              <a:ext uri="{FF2B5EF4-FFF2-40B4-BE49-F238E27FC236}">
                <a16:creationId xmlns:a16="http://schemas.microsoft.com/office/drawing/2014/main" id="{13B32EB5-E767-4B1F-BD19-A77AD2F6DAD7}"/>
              </a:ext>
            </a:extLst>
          </p:cNvPr>
          <p:cNvSpPr>
            <a:spLocks noGrp="1"/>
          </p:cNvSpPr>
          <p:nvPr>
            <p:ph sz="half" idx="1" hasCustomPrompt="1"/>
          </p:nvPr>
        </p:nvSpPr>
        <p:spPr>
          <a:xfrm>
            <a:off x="1244790" y="2521621"/>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2" name="Content Placeholder 2">
            <a:extLst>
              <a:ext uri="{FF2B5EF4-FFF2-40B4-BE49-F238E27FC236}">
                <a16:creationId xmlns:a16="http://schemas.microsoft.com/office/drawing/2014/main" id="{DB0CF8F8-1C2C-4440-A423-8C225F00818A}"/>
              </a:ext>
            </a:extLst>
          </p:cNvPr>
          <p:cNvSpPr>
            <a:spLocks noGrp="1"/>
          </p:cNvSpPr>
          <p:nvPr>
            <p:ph sz="half" idx="14" hasCustomPrompt="1"/>
          </p:nvPr>
        </p:nvSpPr>
        <p:spPr>
          <a:xfrm>
            <a:off x="1244790" y="4921585"/>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3" name="Content Placeholder 2">
            <a:extLst>
              <a:ext uri="{FF2B5EF4-FFF2-40B4-BE49-F238E27FC236}">
                <a16:creationId xmlns:a16="http://schemas.microsoft.com/office/drawing/2014/main" id="{2FAA8E0D-75EC-4100-830F-7CCABA4C969A}"/>
              </a:ext>
            </a:extLst>
          </p:cNvPr>
          <p:cNvSpPr>
            <a:spLocks noGrp="1"/>
          </p:cNvSpPr>
          <p:nvPr>
            <p:ph sz="half" idx="15" hasCustomPrompt="1"/>
          </p:nvPr>
        </p:nvSpPr>
        <p:spPr>
          <a:xfrm>
            <a:off x="1233417" y="7360660"/>
            <a:ext cx="7810500" cy="2173865"/>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4" name="Content Placeholder 2">
            <a:extLst>
              <a:ext uri="{FF2B5EF4-FFF2-40B4-BE49-F238E27FC236}">
                <a16:creationId xmlns:a16="http://schemas.microsoft.com/office/drawing/2014/main" id="{7B262C7D-8784-457A-917B-707B1D9D5B1A}"/>
              </a:ext>
            </a:extLst>
          </p:cNvPr>
          <p:cNvSpPr>
            <a:spLocks noGrp="1"/>
          </p:cNvSpPr>
          <p:nvPr>
            <p:ph sz="half" idx="16" hasCustomPrompt="1"/>
          </p:nvPr>
        </p:nvSpPr>
        <p:spPr>
          <a:xfrm>
            <a:off x="9220200" y="2521621"/>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5" name="Content Placeholder 2">
            <a:extLst>
              <a:ext uri="{FF2B5EF4-FFF2-40B4-BE49-F238E27FC236}">
                <a16:creationId xmlns:a16="http://schemas.microsoft.com/office/drawing/2014/main" id="{A91C504A-D184-4F9A-B88C-93FFCEB2027B}"/>
              </a:ext>
            </a:extLst>
          </p:cNvPr>
          <p:cNvSpPr>
            <a:spLocks noGrp="1"/>
          </p:cNvSpPr>
          <p:nvPr>
            <p:ph sz="half" idx="17" hasCustomPrompt="1"/>
          </p:nvPr>
        </p:nvSpPr>
        <p:spPr>
          <a:xfrm>
            <a:off x="9220200" y="4921585"/>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6" name="Content Placeholder 2">
            <a:extLst>
              <a:ext uri="{FF2B5EF4-FFF2-40B4-BE49-F238E27FC236}">
                <a16:creationId xmlns:a16="http://schemas.microsoft.com/office/drawing/2014/main" id="{15E8078F-4183-4295-AB4B-AB815E698FB0}"/>
              </a:ext>
            </a:extLst>
          </p:cNvPr>
          <p:cNvSpPr>
            <a:spLocks noGrp="1"/>
          </p:cNvSpPr>
          <p:nvPr>
            <p:ph sz="half" idx="18" hasCustomPrompt="1"/>
          </p:nvPr>
        </p:nvSpPr>
        <p:spPr>
          <a:xfrm>
            <a:off x="9208827" y="7360660"/>
            <a:ext cx="7810500" cy="2173865"/>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9" name="AutoShape 4">
            <a:extLst>
              <a:ext uri="{FF2B5EF4-FFF2-40B4-BE49-F238E27FC236}">
                <a16:creationId xmlns:a16="http://schemas.microsoft.com/office/drawing/2014/main" id="{325A564B-38A2-491A-AF89-F3DB28EACD7E}"/>
              </a:ext>
            </a:extLst>
          </p:cNvPr>
          <p:cNvSpPr/>
          <p:nvPr userDrawn="1"/>
        </p:nvSpPr>
        <p:spPr>
          <a:xfrm>
            <a:off x="16140774" y="8763083"/>
            <a:ext cx="2147226" cy="151613"/>
          </a:xfrm>
          <a:prstGeom prst="rect">
            <a:avLst/>
          </a:prstGeom>
          <a:solidFill>
            <a:srgbClr val="A1C636"/>
          </a:solidFill>
        </p:spPr>
      </p:sp>
      <p:pic>
        <p:nvPicPr>
          <p:cNvPr id="5" name="Picture 4" descr="Text&#10;&#10;Description automatically generated">
            <a:extLst>
              <a:ext uri="{FF2B5EF4-FFF2-40B4-BE49-F238E27FC236}">
                <a16:creationId xmlns:a16="http://schemas.microsoft.com/office/drawing/2014/main" id="{8D4D3DF8-CA90-E25A-4793-8356E6A699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800" y="9102624"/>
            <a:ext cx="1922212" cy="979589"/>
          </a:xfrm>
          <a:prstGeom prst="rect">
            <a:avLst/>
          </a:prstGeom>
        </p:spPr>
      </p:pic>
    </p:spTree>
    <p:extLst>
      <p:ext uri="{BB962C8B-B14F-4D97-AF65-F5344CB8AC3E}">
        <p14:creationId xmlns:p14="http://schemas.microsoft.com/office/powerpoint/2010/main" val="3008023226"/>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D73F-414D-4578-857D-10329FFBDDF1}"/>
              </a:ext>
            </a:extLst>
          </p:cNvPr>
          <p:cNvSpPr>
            <a:spLocks noGrp="1"/>
          </p:cNvSpPr>
          <p:nvPr>
            <p:ph type="title" hasCustomPrompt="1"/>
          </p:nvPr>
        </p:nvSpPr>
        <p:spPr>
          <a:xfrm>
            <a:off x="1257300" y="156908"/>
            <a:ext cx="12230100" cy="1989137"/>
          </a:xfrm>
        </p:spPr>
        <p:txBody>
          <a:bodyPr>
            <a:normAutofit/>
          </a:bodyPr>
          <a:lstStyle>
            <a:lvl1pPr>
              <a:defRPr sz="7200" b="1">
                <a:solidFill>
                  <a:srgbClr val="3C7096"/>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p:txBody>
          <a:bodyPr/>
          <a:lstStyle/>
          <a:p>
            <a:r>
              <a:rPr lang="en-US"/>
              <a:t>© 2023 Minnesota Humanities Center</a:t>
            </a:r>
          </a:p>
        </p:txBody>
      </p:sp>
      <p:sp>
        <p:nvSpPr>
          <p:cNvPr id="5" name="Slide Number Placeholder 4">
            <a:extLst>
              <a:ext uri="{FF2B5EF4-FFF2-40B4-BE49-F238E27FC236}">
                <a16:creationId xmlns:a16="http://schemas.microsoft.com/office/drawing/2014/main" id="{157C3E3D-4E53-4B34-9F03-76C06AD9E3BC}"/>
              </a:ext>
            </a:extLst>
          </p:cNvPr>
          <p:cNvSpPr>
            <a:spLocks noGrp="1"/>
          </p:cNvSpPr>
          <p:nvPr>
            <p:ph type="sldNum" sz="quarter" idx="12"/>
          </p:nvPr>
        </p:nvSpPr>
        <p:spPr/>
        <p:txBody>
          <a:bodyPr/>
          <a:lstStyle/>
          <a:p>
            <a:fld id="{319E23C6-B544-43A8-8DC1-668431892D99}" type="slidenum">
              <a:rPr lang="en-US" smtClean="0"/>
              <a:t>‹#›</a:t>
            </a:fld>
            <a:endParaRPr lang="en-US"/>
          </a:p>
        </p:txBody>
      </p:sp>
      <p:sp>
        <p:nvSpPr>
          <p:cNvPr id="6" name="AutoShape 3">
            <a:extLst>
              <a:ext uri="{FF2B5EF4-FFF2-40B4-BE49-F238E27FC236}">
                <a16:creationId xmlns:a16="http://schemas.microsoft.com/office/drawing/2014/main" id="{1317E5C3-3DA1-4D70-8D87-7647331DF1DF}"/>
              </a:ext>
            </a:extLst>
          </p:cNvPr>
          <p:cNvSpPr/>
          <p:nvPr userDrawn="1"/>
        </p:nvSpPr>
        <p:spPr>
          <a:xfrm>
            <a:off x="-127416" y="1754654"/>
            <a:ext cx="2147226" cy="151613"/>
          </a:xfrm>
          <a:prstGeom prst="rect">
            <a:avLst/>
          </a:prstGeom>
          <a:solidFill>
            <a:srgbClr val="A1C636"/>
          </a:solidFill>
        </p:spPr>
      </p:sp>
      <p:sp>
        <p:nvSpPr>
          <p:cNvPr id="7" name="AutoShape 4">
            <a:extLst>
              <a:ext uri="{FF2B5EF4-FFF2-40B4-BE49-F238E27FC236}">
                <a16:creationId xmlns:a16="http://schemas.microsoft.com/office/drawing/2014/main" id="{F1722374-FC6C-42BC-94CF-9ABFABD6D7B3}"/>
              </a:ext>
            </a:extLst>
          </p:cNvPr>
          <p:cNvSpPr/>
          <p:nvPr userDrawn="1"/>
        </p:nvSpPr>
        <p:spPr>
          <a:xfrm>
            <a:off x="16140774" y="8763083"/>
            <a:ext cx="2147226" cy="151613"/>
          </a:xfrm>
          <a:prstGeom prst="rect">
            <a:avLst/>
          </a:prstGeom>
          <a:solidFill>
            <a:srgbClr val="A1C636"/>
          </a:solidFill>
        </p:spPr>
      </p:sp>
      <p:sp>
        <p:nvSpPr>
          <p:cNvPr id="10" name="Content Placeholder 2">
            <a:extLst>
              <a:ext uri="{FF2B5EF4-FFF2-40B4-BE49-F238E27FC236}">
                <a16:creationId xmlns:a16="http://schemas.microsoft.com/office/drawing/2014/main" id="{13B32EB5-E767-4B1F-BD19-A77AD2F6DAD7}"/>
              </a:ext>
            </a:extLst>
          </p:cNvPr>
          <p:cNvSpPr>
            <a:spLocks noGrp="1"/>
          </p:cNvSpPr>
          <p:nvPr>
            <p:ph sz="half" idx="1" hasCustomPrompt="1"/>
          </p:nvPr>
        </p:nvSpPr>
        <p:spPr>
          <a:xfrm>
            <a:off x="1257300" y="5017491"/>
            <a:ext cx="12230100" cy="2212976"/>
          </a:xfrm>
        </p:spPr>
        <p:txBody>
          <a:bodyPr/>
          <a:lstStyle>
            <a:lvl1pPr>
              <a:buNone/>
              <a:defRPr sz="3600" b="1">
                <a:solidFill>
                  <a:srgbClr val="A1C636"/>
                </a:solidFill>
              </a:defRPr>
            </a:lvl1pPr>
            <a:lvl2pPr marL="0" indent="0">
              <a:buNone/>
              <a:defRPr sz="3600"/>
            </a:lvl2pPr>
            <a:lvl3pPr>
              <a:buNone/>
              <a:defRPr sz="2800"/>
            </a:lvl3pPr>
          </a:lstStyle>
          <a:p>
            <a:pPr lvl="0"/>
            <a:r>
              <a:rPr lang="en-US"/>
              <a:t>CLICK TO EDIT MASTER TEXT STYLES</a:t>
            </a:r>
          </a:p>
          <a:p>
            <a:pPr lvl="1"/>
            <a:r>
              <a:rPr lang="en-US"/>
              <a:t>Second level</a:t>
            </a:r>
          </a:p>
          <a:p>
            <a:pPr lvl="3"/>
            <a:endParaRPr lang="en-US"/>
          </a:p>
        </p:txBody>
      </p:sp>
      <p:sp>
        <p:nvSpPr>
          <p:cNvPr id="17" name="Picture Placeholder 2">
            <a:extLst>
              <a:ext uri="{FF2B5EF4-FFF2-40B4-BE49-F238E27FC236}">
                <a16:creationId xmlns:a16="http://schemas.microsoft.com/office/drawing/2014/main" id="{68596333-74AF-4DC3-9CF2-1E237CECA575}"/>
              </a:ext>
            </a:extLst>
          </p:cNvPr>
          <p:cNvSpPr>
            <a:spLocks noGrp="1"/>
          </p:cNvSpPr>
          <p:nvPr>
            <p:ph type="pic" idx="19"/>
          </p:nvPr>
        </p:nvSpPr>
        <p:spPr>
          <a:xfrm>
            <a:off x="13855037" y="-204787"/>
            <a:ext cx="4191000" cy="10287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Content Placeholder 2">
            <a:extLst>
              <a:ext uri="{FF2B5EF4-FFF2-40B4-BE49-F238E27FC236}">
                <a16:creationId xmlns:a16="http://schemas.microsoft.com/office/drawing/2014/main" id="{F1A4BD98-5E3E-45CF-9691-8985D420CDFD}"/>
              </a:ext>
            </a:extLst>
          </p:cNvPr>
          <p:cNvSpPr>
            <a:spLocks noGrp="1"/>
          </p:cNvSpPr>
          <p:nvPr>
            <p:ph sz="half" idx="20" hasCustomPrompt="1"/>
          </p:nvPr>
        </p:nvSpPr>
        <p:spPr>
          <a:xfrm>
            <a:off x="1257300" y="7480695"/>
            <a:ext cx="12230100" cy="2212976"/>
          </a:xfrm>
        </p:spPr>
        <p:txBody>
          <a:bodyPr/>
          <a:lstStyle>
            <a:lvl1pPr>
              <a:buNone/>
              <a:defRPr sz="3600" b="1">
                <a:solidFill>
                  <a:srgbClr val="A1C636"/>
                </a:solidFill>
              </a:defRPr>
            </a:lvl1pPr>
            <a:lvl2pPr marL="0" indent="0">
              <a:buNone/>
              <a:defRPr sz="3600"/>
            </a:lvl2pPr>
            <a:lvl3pPr>
              <a:buNone/>
              <a:defRPr sz="2800"/>
            </a:lvl3pPr>
          </a:lstStyle>
          <a:p>
            <a:pPr lvl="0"/>
            <a:r>
              <a:rPr lang="en-US"/>
              <a:t>CLICK TO EDIT MASTER TEXT STYLES</a:t>
            </a:r>
          </a:p>
          <a:p>
            <a:pPr lvl="1"/>
            <a:r>
              <a:rPr lang="en-US"/>
              <a:t>Second level</a:t>
            </a:r>
          </a:p>
          <a:p>
            <a:pPr lvl="3"/>
            <a:endParaRPr lang="en-US"/>
          </a:p>
        </p:txBody>
      </p:sp>
      <p:sp>
        <p:nvSpPr>
          <p:cNvPr id="19" name="Content Placeholder 2">
            <a:extLst>
              <a:ext uri="{FF2B5EF4-FFF2-40B4-BE49-F238E27FC236}">
                <a16:creationId xmlns:a16="http://schemas.microsoft.com/office/drawing/2014/main" id="{0E5D8B20-CD53-4964-B837-7EF2132F2F9C}"/>
              </a:ext>
            </a:extLst>
          </p:cNvPr>
          <p:cNvSpPr>
            <a:spLocks noGrp="1"/>
          </p:cNvSpPr>
          <p:nvPr>
            <p:ph sz="half" idx="21" hasCustomPrompt="1"/>
          </p:nvPr>
        </p:nvSpPr>
        <p:spPr>
          <a:xfrm>
            <a:off x="1257300" y="2554287"/>
            <a:ext cx="12230100" cy="2212976"/>
          </a:xfrm>
        </p:spPr>
        <p:txBody>
          <a:bodyPr/>
          <a:lstStyle>
            <a:lvl1pPr>
              <a:buNone/>
              <a:defRPr sz="3600" b="1">
                <a:solidFill>
                  <a:srgbClr val="A1C636"/>
                </a:solidFill>
              </a:defRPr>
            </a:lvl1pPr>
            <a:lvl2pPr marL="0" indent="0">
              <a:buNone/>
              <a:defRPr sz="3600"/>
            </a:lvl2pPr>
            <a:lvl3pPr>
              <a:buNone/>
              <a:defRPr sz="2800"/>
            </a:lvl3pPr>
          </a:lstStyle>
          <a:p>
            <a:pPr lvl="0"/>
            <a:r>
              <a:rPr lang="en-US"/>
              <a:t>CLICK TO EDIT MASTER TEXT STYLES</a:t>
            </a:r>
          </a:p>
          <a:p>
            <a:pPr lvl="1"/>
            <a:r>
              <a:rPr lang="en-US"/>
              <a:t>Second level</a:t>
            </a:r>
          </a:p>
          <a:p>
            <a:pPr lvl="3"/>
            <a:endParaRPr lang="en-US"/>
          </a:p>
        </p:txBody>
      </p:sp>
    </p:spTree>
    <p:extLst>
      <p:ext uri="{BB962C8B-B14F-4D97-AF65-F5344CB8AC3E}">
        <p14:creationId xmlns:p14="http://schemas.microsoft.com/office/powerpoint/2010/main" val="425305583"/>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65FA9-DDAC-4C23-9AC0-B8D3B9508B6E}" type="datetimeFigureOut">
              <a:rPr lang="en-US" smtClean="0"/>
              <a:t>10/26/2023</a:t>
            </a:fld>
            <a:endParaRPr lang="en-US"/>
          </a:p>
        </p:txBody>
      </p:sp>
      <p:sp>
        <p:nvSpPr>
          <p:cNvPr id="3" name="Footer Placeholder 2"/>
          <p:cNvSpPr>
            <a:spLocks noGrp="1"/>
          </p:cNvSpPr>
          <p:nvPr>
            <p:ph type="ftr" sz="quarter" idx="11"/>
          </p:nvPr>
        </p:nvSpPr>
        <p:spPr/>
        <p:txBody>
          <a:bodyPr/>
          <a:lstStyle/>
          <a:p>
            <a:r>
              <a:rPr lang="en-US"/>
              <a:t>© 2023 Minnesota Humanities Center</a:t>
            </a:r>
          </a:p>
        </p:txBody>
      </p:sp>
      <p:sp>
        <p:nvSpPr>
          <p:cNvPr id="4" name="Slide Number Placeholder 3"/>
          <p:cNvSpPr>
            <a:spLocks noGrp="1"/>
          </p:cNvSpPr>
          <p:nvPr>
            <p:ph type="sldNum" sz="quarter" idx="12"/>
          </p:nvPr>
        </p:nvSpPr>
        <p:spPr/>
        <p:txBody>
          <a:bodyPr/>
          <a:lstStyle/>
          <a:p>
            <a:fld id="{58B52488-F147-4D1B-BCF1-E953C7C4CE31}" type="slidenum">
              <a:rPr lang="en-US" smtClean="0"/>
              <a:t>‹#›</a:t>
            </a:fld>
            <a:endParaRPr lang="en-US"/>
          </a:p>
        </p:txBody>
      </p:sp>
      <p:pic>
        <p:nvPicPr>
          <p:cNvPr id="5" name="Picture 4" descr="Text&#10;&#10;Description automatically generated">
            <a:extLst>
              <a:ext uri="{FF2B5EF4-FFF2-40B4-BE49-F238E27FC236}">
                <a16:creationId xmlns:a16="http://schemas.microsoft.com/office/drawing/2014/main" id="{38AB5413-9C57-42D1-AAA4-E4CF4E3ABF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800" y="9102624"/>
            <a:ext cx="1922212" cy="979589"/>
          </a:xfrm>
          <a:prstGeom prst="rect">
            <a:avLst/>
          </a:prstGeom>
        </p:spPr>
      </p:pic>
    </p:spTree>
    <p:extLst>
      <p:ext uri="{BB962C8B-B14F-4D97-AF65-F5344CB8AC3E}">
        <p14:creationId xmlns:p14="http://schemas.microsoft.com/office/powerpoint/2010/main" val="2730178795"/>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2">
    <p:spTree>
      <p:nvGrpSpPr>
        <p:cNvPr id="1" name=""/>
        <p:cNvGrpSpPr/>
        <p:nvPr/>
      </p:nvGrpSpPr>
      <p:grpSpPr>
        <a:xfrm>
          <a:off x="0" y="0"/>
          <a:ext cx="0" cy="0"/>
          <a:chOff x="0" y="0"/>
          <a:chExt cx="0" cy="0"/>
        </a:xfrm>
      </p:grpSpPr>
      <p:sp>
        <p:nvSpPr>
          <p:cNvPr id="3" name="AutoShape 10">
            <a:extLst>
              <a:ext uri="{FF2B5EF4-FFF2-40B4-BE49-F238E27FC236}">
                <a16:creationId xmlns:a16="http://schemas.microsoft.com/office/drawing/2014/main" id="{0ED8498D-E7A7-46D9-8DE5-E7A805E0531A}"/>
              </a:ext>
            </a:extLst>
          </p:cNvPr>
          <p:cNvSpPr/>
          <p:nvPr userDrawn="1"/>
        </p:nvSpPr>
        <p:spPr>
          <a:xfrm rot="5400000">
            <a:off x="15766195" y="9137581"/>
            <a:ext cx="2147226" cy="151614"/>
          </a:xfrm>
          <a:prstGeom prst="rect">
            <a:avLst/>
          </a:prstGeom>
          <a:solidFill>
            <a:srgbClr val="A1C636"/>
          </a:solidFill>
        </p:spPr>
      </p:sp>
      <p:sp>
        <p:nvSpPr>
          <p:cNvPr id="5" name="AutoShape 10">
            <a:extLst>
              <a:ext uri="{FF2B5EF4-FFF2-40B4-BE49-F238E27FC236}">
                <a16:creationId xmlns:a16="http://schemas.microsoft.com/office/drawing/2014/main" id="{975D1D0B-D342-49F1-8A70-B6B5B679CD5B}"/>
              </a:ext>
            </a:extLst>
          </p:cNvPr>
          <p:cNvSpPr/>
          <p:nvPr userDrawn="1"/>
        </p:nvSpPr>
        <p:spPr>
          <a:xfrm rot="10800000">
            <a:off x="1" y="2095501"/>
            <a:ext cx="2147226" cy="151614"/>
          </a:xfrm>
          <a:prstGeom prst="rect">
            <a:avLst/>
          </a:prstGeom>
          <a:solidFill>
            <a:srgbClr val="A1C636"/>
          </a:solidFill>
        </p:spPr>
      </p:sp>
      <p:pic>
        <p:nvPicPr>
          <p:cNvPr id="6" name="Picture 3">
            <a:extLst>
              <a:ext uri="{FF2B5EF4-FFF2-40B4-BE49-F238E27FC236}">
                <a16:creationId xmlns:a16="http://schemas.microsoft.com/office/drawing/2014/main" id="{FECED275-099A-4E9D-910B-15EEF1E8FF9A}"/>
              </a:ext>
            </a:extLst>
          </p:cNvPr>
          <p:cNvPicPr>
            <a:picLocks noChangeAspect="1"/>
          </p:cNvPicPr>
          <p:nvPr userDrawn="1"/>
        </p:nvPicPr>
        <p:blipFill>
          <a:blip r:embed="rId2"/>
          <a:srcRect/>
          <a:stretch>
            <a:fillRect/>
          </a:stretch>
        </p:blipFill>
        <p:spPr>
          <a:xfrm>
            <a:off x="14782800" y="266701"/>
            <a:ext cx="3035792" cy="1544066"/>
          </a:xfrm>
          <a:prstGeom prst="rect">
            <a:avLst/>
          </a:prstGeom>
        </p:spPr>
      </p:pic>
    </p:spTree>
    <p:extLst>
      <p:ext uri="{BB962C8B-B14F-4D97-AF65-F5344CB8AC3E}">
        <p14:creationId xmlns:p14="http://schemas.microsoft.com/office/powerpoint/2010/main" val="307650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A044-1A3D-4112-B853-95C7BA62BE3F}"/>
              </a:ext>
            </a:extLst>
          </p:cNvPr>
          <p:cNvSpPr>
            <a:spLocks noGrp="1"/>
          </p:cNvSpPr>
          <p:nvPr>
            <p:ph type="ctrTitle"/>
          </p:nvPr>
        </p:nvSpPr>
        <p:spPr>
          <a:xfrm>
            <a:off x="2286000" y="743963"/>
            <a:ext cx="13716000" cy="944562"/>
          </a:xfrm>
        </p:spPr>
        <p:txBody>
          <a:bodyPr anchor="b"/>
          <a:lstStyle>
            <a:lvl1pPr algn="l">
              <a:defRPr sz="3500" b="1" cap="all" baseline="0">
                <a:solidFill>
                  <a:srgbClr val="3C7096"/>
                </a:solidFill>
              </a:defRPr>
            </a:lvl1pPr>
          </a:lstStyle>
          <a:p>
            <a:r>
              <a:rPr lang="en-US"/>
              <a:t>Click to edit Master title style</a:t>
            </a:r>
          </a:p>
        </p:txBody>
      </p:sp>
      <p:sp>
        <p:nvSpPr>
          <p:cNvPr id="11" name="Title 1">
            <a:extLst>
              <a:ext uri="{FF2B5EF4-FFF2-40B4-BE49-F238E27FC236}">
                <a16:creationId xmlns:a16="http://schemas.microsoft.com/office/drawing/2014/main" id="{CB133F8C-56D0-48C3-BCDE-07CDB5C59878}"/>
              </a:ext>
            </a:extLst>
          </p:cNvPr>
          <p:cNvSpPr txBox="1">
            <a:spLocks/>
          </p:cNvSpPr>
          <p:nvPr userDrawn="1"/>
        </p:nvSpPr>
        <p:spPr>
          <a:xfrm>
            <a:off x="2286000" y="1688524"/>
            <a:ext cx="13716000" cy="41306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500" b="1" kern="1200" cap="all" baseline="0">
                <a:solidFill>
                  <a:srgbClr val="3C7096"/>
                </a:solidFill>
                <a:latin typeface="+mj-lt"/>
                <a:ea typeface="+mj-ea"/>
                <a:cs typeface="+mj-cs"/>
              </a:defRPr>
            </a:lvl1pPr>
          </a:lstStyle>
          <a:p>
            <a:endParaRPr lang="en-US" sz="10000"/>
          </a:p>
        </p:txBody>
      </p:sp>
      <p:sp>
        <p:nvSpPr>
          <p:cNvPr id="14" name="Date Placeholder 13">
            <a:extLst>
              <a:ext uri="{FF2B5EF4-FFF2-40B4-BE49-F238E27FC236}">
                <a16:creationId xmlns:a16="http://schemas.microsoft.com/office/drawing/2014/main" id="{0AEF94EE-8D1B-4223-9CF9-B16500757F09}"/>
              </a:ext>
            </a:extLst>
          </p:cNvPr>
          <p:cNvSpPr>
            <a:spLocks noGrp="1"/>
          </p:cNvSpPr>
          <p:nvPr>
            <p:ph type="dt" sz="half" idx="10"/>
          </p:nvPr>
        </p:nvSpPr>
        <p:spPr/>
        <p:txBody>
          <a:bodyPr/>
          <a:lstStyle/>
          <a:p>
            <a:fld id="{2BBC6EDD-B42E-44C6-B7BD-A02A9E2B168A}" type="datetime1">
              <a:rPr lang="en-US" smtClean="0"/>
              <a:t>10/26/2023</a:t>
            </a:fld>
            <a:endParaRPr lang="en-US"/>
          </a:p>
        </p:txBody>
      </p:sp>
      <p:sp>
        <p:nvSpPr>
          <p:cNvPr id="15" name="Footer Placeholder 14">
            <a:extLst>
              <a:ext uri="{FF2B5EF4-FFF2-40B4-BE49-F238E27FC236}">
                <a16:creationId xmlns:a16="http://schemas.microsoft.com/office/drawing/2014/main" id="{FC62ED5B-2BC3-4233-8FC8-49FDFAE46F06}"/>
              </a:ext>
            </a:extLst>
          </p:cNvPr>
          <p:cNvSpPr>
            <a:spLocks noGrp="1"/>
          </p:cNvSpPr>
          <p:nvPr>
            <p:ph type="ftr" sz="quarter" idx="11"/>
          </p:nvPr>
        </p:nvSpPr>
        <p:spPr/>
        <p:txBody>
          <a:bodyPr/>
          <a:lstStyle/>
          <a:p>
            <a:r>
              <a:rPr lang="en-US"/>
              <a:t>© 2023 Minnesota Humanities Center</a:t>
            </a:r>
          </a:p>
        </p:txBody>
      </p:sp>
      <p:sp>
        <p:nvSpPr>
          <p:cNvPr id="16" name="Slide Number Placeholder 15">
            <a:extLst>
              <a:ext uri="{FF2B5EF4-FFF2-40B4-BE49-F238E27FC236}">
                <a16:creationId xmlns:a16="http://schemas.microsoft.com/office/drawing/2014/main" id="{4461A7AA-B142-4B11-941B-A5E487D710E8}"/>
              </a:ext>
            </a:extLst>
          </p:cNvPr>
          <p:cNvSpPr>
            <a:spLocks noGrp="1"/>
          </p:cNvSpPr>
          <p:nvPr>
            <p:ph type="sldNum" sz="quarter" idx="12"/>
          </p:nvPr>
        </p:nvSpPr>
        <p:spPr/>
        <p:txBody>
          <a:bodyPr/>
          <a:lstStyle/>
          <a:p>
            <a:fld id="{319E23C6-B544-43A8-8DC1-668431892D99}" type="slidenum">
              <a:rPr lang="en-US" smtClean="0"/>
              <a:t>‹#›</a:t>
            </a:fld>
            <a:endParaRPr lang="en-US"/>
          </a:p>
        </p:txBody>
      </p:sp>
      <p:sp>
        <p:nvSpPr>
          <p:cNvPr id="18" name="Text Placeholder 17">
            <a:extLst>
              <a:ext uri="{FF2B5EF4-FFF2-40B4-BE49-F238E27FC236}">
                <a16:creationId xmlns:a16="http://schemas.microsoft.com/office/drawing/2014/main" id="{CFA84565-F787-40E5-B641-3BA47F1E5E7A}"/>
              </a:ext>
            </a:extLst>
          </p:cNvPr>
          <p:cNvSpPr>
            <a:spLocks noGrp="1"/>
          </p:cNvSpPr>
          <p:nvPr>
            <p:ph type="body" sz="quarter" idx="13" hasCustomPrompt="1"/>
          </p:nvPr>
        </p:nvSpPr>
        <p:spPr>
          <a:xfrm>
            <a:off x="2285999" y="1967762"/>
            <a:ext cx="11804129" cy="914400"/>
          </a:xfrm>
        </p:spPr>
        <p:txBody>
          <a:bodyPr/>
          <a:lstStyle>
            <a:lvl1pPr marL="0" indent="0">
              <a:buNone/>
              <a:defRPr sz="7200" b="1">
                <a:solidFill>
                  <a:srgbClr val="3C7096"/>
                </a:solidFill>
              </a:defRPr>
            </a:lvl1pPr>
          </a:lstStyle>
          <a:p>
            <a:pPr lvl="0"/>
            <a:r>
              <a:rPr lang="en-US"/>
              <a:t>CLICK TO EDIT MASTER TEXT STYLES</a:t>
            </a:r>
          </a:p>
        </p:txBody>
      </p:sp>
      <p:sp>
        <p:nvSpPr>
          <p:cNvPr id="20" name="Content Placeholder 19">
            <a:extLst>
              <a:ext uri="{FF2B5EF4-FFF2-40B4-BE49-F238E27FC236}">
                <a16:creationId xmlns:a16="http://schemas.microsoft.com/office/drawing/2014/main" id="{B679B597-D74C-4A15-A655-0E6E00100CDA}"/>
              </a:ext>
            </a:extLst>
          </p:cNvPr>
          <p:cNvSpPr>
            <a:spLocks noGrp="1"/>
          </p:cNvSpPr>
          <p:nvPr>
            <p:ph sz="quarter" idx="14" hasCustomPrompt="1"/>
          </p:nvPr>
        </p:nvSpPr>
        <p:spPr>
          <a:xfrm>
            <a:off x="2285998" y="4244525"/>
            <a:ext cx="6629401" cy="990600"/>
          </a:xfrm>
        </p:spPr>
        <p:txBody>
          <a:bodyPr/>
          <a:lstStyle>
            <a:lvl1pPr marL="0" indent="0">
              <a:buNone/>
              <a:defRPr sz="3600">
                <a:solidFill>
                  <a:srgbClr val="3C7096"/>
                </a:solidFill>
              </a:defRPr>
            </a:lvl1pPr>
          </a:lstStyle>
          <a:p>
            <a:pPr lvl="0"/>
            <a:r>
              <a:rPr lang="en-US"/>
              <a:t>CLICK TO EDIT MASTER TEXT STYLES</a:t>
            </a:r>
          </a:p>
        </p:txBody>
      </p:sp>
      <p:pic>
        <p:nvPicPr>
          <p:cNvPr id="13" name="Picture 12" descr="Logo&#10;&#10;50th Celebration Minnesota Humanities Center Logo">
            <a:extLst>
              <a:ext uri="{FF2B5EF4-FFF2-40B4-BE49-F238E27FC236}">
                <a16:creationId xmlns:a16="http://schemas.microsoft.com/office/drawing/2014/main" id="{BE96BA03-1779-4FEE-9C31-79239A2B14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64" t="14837" r="11124" b="13864"/>
          <a:stretch/>
        </p:blipFill>
        <p:spPr>
          <a:xfrm>
            <a:off x="12420600" y="0"/>
            <a:ext cx="5486400" cy="2743200"/>
          </a:xfrm>
          <a:prstGeom prst="rect">
            <a:avLst/>
          </a:prstGeom>
        </p:spPr>
      </p:pic>
      <p:sp>
        <p:nvSpPr>
          <p:cNvPr id="10" name="AutoShape 4">
            <a:extLst>
              <a:ext uri="{FF2B5EF4-FFF2-40B4-BE49-F238E27FC236}">
                <a16:creationId xmlns:a16="http://schemas.microsoft.com/office/drawing/2014/main" id="{24A068C0-F623-4701-BD2E-3F8BF204AE38}"/>
              </a:ext>
            </a:extLst>
          </p:cNvPr>
          <p:cNvSpPr/>
          <p:nvPr userDrawn="1"/>
        </p:nvSpPr>
        <p:spPr>
          <a:xfrm>
            <a:off x="16215269" y="8953500"/>
            <a:ext cx="2147226" cy="151613"/>
          </a:xfrm>
          <a:prstGeom prst="rect">
            <a:avLst/>
          </a:prstGeom>
          <a:solidFill>
            <a:srgbClr val="A1C636"/>
          </a:solidFill>
        </p:spPr>
      </p:sp>
      <p:sp>
        <p:nvSpPr>
          <p:cNvPr id="9" name="AutoShape 3">
            <a:extLst>
              <a:ext uri="{FF2B5EF4-FFF2-40B4-BE49-F238E27FC236}">
                <a16:creationId xmlns:a16="http://schemas.microsoft.com/office/drawing/2014/main" id="{3617A39D-0DDB-4169-8C39-D0EA0D3E77F5}"/>
              </a:ext>
            </a:extLst>
          </p:cNvPr>
          <p:cNvSpPr/>
          <p:nvPr userDrawn="1"/>
        </p:nvSpPr>
        <p:spPr>
          <a:xfrm>
            <a:off x="-153090" y="1752343"/>
            <a:ext cx="2147226" cy="151613"/>
          </a:xfrm>
          <a:prstGeom prst="rect">
            <a:avLst/>
          </a:prstGeom>
          <a:solidFill>
            <a:srgbClr val="A1C636"/>
          </a:solidFill>
        </p:spPr>
      </p:sp>
    </p:spTree>
    <p:extLst>
      <p:ext uri="{BB962C8B-B14F-4D97-AF65-F5344CB8AC3E}">
        <p14:creationId xmlns:p14="http://schemas.microsoft.com/office/powerpoint/2010/main" val="132631723"/>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p:txBody>
          <a:bodyPr/>
          <a:lstStyle/>
          <a:p>
            <a:r>
              <a:rPr lang="en-US"/>
              <a:t>© 2023 Minnesota Humanities Center</a:t>
            </a:r>
          </a:p>
        </p:txBody>
      </p:sp>
      <p:sp>
        <p:nvSpPr>
          <p:cNvPr id="6" name="AutoShape 3">
            <a:extLst>
              <a:ext uri="{FF2B5EF4-FFF2-40B4-BE49-F238E27FC236}">
                <a16:creationId xmlns:a16="http://schemas.microsoft.com/office/drawing/2014/main" id="{1317E5C3-3DA1-4D70-8D87-7647331DF1DF}"/>
              </a:ext>
            </a:extLst>
          </p:cNvPr>
          <p:cNvSpPr/>
          <p:nvPr userDrawn="1"/>
        </p:nvSpPr>
        <p:spPr>
          <a:xfrm>
            <a:off x="-3544" y="1728418"/>
            <a:ext cx="2147226" cy="151613"/>
          </a:xfrm>
          <a:prstGeom prst="rect">
            <a:avLst/>
          </a:prstGeom>
          <a:solidFill>
            <a:srgbClr val="A1C636"/>
          </a:solidFill>
        </p:spPr>
      </p:sp>
      <p:sp>
        <p:nvSpPr>
          <p:cNvPr id="15" name="AutoShape 10">
            <a:extLst>
              <a:ext uri="{FF2B5EF4-FFF2-40B4-BE49-F238E27FC236}">
                <a16:creationId xmlns:a16="http://schemas.microsoft.com/office/drawing/2014/main" id="{4131897B-4B9E-401B-A591-032334F68937}"/>
              </a:ext>
            </a:extLst>
          </p:cNvPr>
          <p:cNvSpPr/>
          <p:nvPr userDrawn="1"/>
        </p:nvSpPr>
        <p:spPr>
          <a:xfrm rot="5400000" flipV="1">
            <a:off x="7370041" y="8046340"/>
            <a:ext cx="2147226" cy="45719"/>
          </a:xfrm>
          <a:prstGeom prst="rect">
            <a:avLst/>
          </a:prstGeom>
          <a:solidFill>
            <a:srgbClr val="A1C636"/>
          </a:solidFill>
        </p:spPr>
      </p:sp>
      <p:pic>
        <p:nvPicPr>
          <p:cNvPr id="27" name="Picture 26" descr="Logo&#10;&#10;50th Celebration Minnesota Humanities Center Logo">
            <a:extLst>
              <a:ext uri="{FF2B5EF4-FFF2-40B4-BE49-F238E27FC236}">
                <a16:creationId xmlns:a16="http://schemas.microsoft.com/office/drawing/2014/main" id="{7E270959-662C-4ED3-89E6-EC81CF5EC0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3173996" y="8986366"/>
            <a:ext cx="2626298" cy="1096318"/>
          </a:xfrm>
          <a:prstGeom prst="rect">
            <a:avLst/>
          </a:prstGeom>
        </p:spPr>
      </p:pic>
      <p:pic>
        <p:nvPicPr>
          <p:cNvPr id="9" name="Picture 8" descr="Logo, company name&#10;&#10;Description automatically generated">
            <a:extLst>
              <a:ext uri="{FF2B5EF4-FFF2-40B4-BE49-F238E27FC236}">
                <a16:creationId xmlns:a16="http://schemas.microsoft.com/office/drawing/2014/main" id="{D6329031-EEC0-4148-A5C6-CEE6A14765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76990" y="8866528"/>
            <a:ext cx="1721184" cy="1330006"/>
          </a:xfrm>
          <a:prstGeom prst="rect">
            <a:avLst/>
          </a:prstGeom>
        </p:spPr>
      </p:pic>
    </p:spTree>
    <p:extLst>
      <p:ext uri="{BB962C8B-B14F-4D97-AF65-F5344CB8AC3E}">
        <p14:creationId xmlns:p14="http://schemas.microsoft.com/office/powerpoint/2010/main" val="860554323"/>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D73F-414D-4578-857D-10329FFBDDF1}"/>
              </a:ext>
            </a:extLst>
          </p:cNvPr>
          <p:cNvSpPr>
            <a:spLocks noGrp="1"/>
          </p:cNvSpPr>
          <p:nvPr>
            <p:ph type="title" hasCustomPrompt="1"/>
          </p:nvPr>
        </p:nvSpPr>
        <p:spPr>
          <a:xfrm>
            <a:off x="1257300" y="156908"/>
            <a:ext cx="15773400" cy="1989137"/>
          </a:xfrm>
        </p:spPr>
        <p:txBody>
          <a:bodyPr>
            <a:normAutofit/>
          </a:bodyPr>
          <a:lstStyle>
            <a:lvl1pPr>
              <a:defRPr sz="7200" b="1">
                <a:solidFill>
                  <a:srgbClr val="3C7096"/>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DE7E9FB-8CD5-4897-A01C-F2584F6E9EF2}"/>
              </a:ext>
            </a:extLst>
          </p:cNvPr>
          <p:cNvSpPr>
            <a:spLocks noGrp="1"/>
          </p:cNvSpPr>
          <p:nvPr>
            <p:ph type="ftr" sz="quarter" idx="11"/>
          </p:nvPr>
        </p:nvSpPr>
        <p:spPr/>
        <p:txBody>
          <a:bodyPr/>
          <a:lstStyle/>
          <a:p>
            <a:r>
              <a:rPr lang="en-US"/>
              <a:t>© 2023 Minnesota Humanities Center</a:t>
            </a:r>
          </a:p>
        </p:txBody>
      </p:sp>
      <p:sp>
        <p:nvSpPr>
          <p:cNvPr id="6" name="AutoShape 3">
            <a:extLst>
              <a:ext uri="{FF2B5EF4-FFF2-40B4-BE49-F238E27FC236}">
                <a16:creationId xmlns:a16="http://schemas.microsoft.com/office/drawing/2014/main" id="{1317E5C3-3DA1-4D70-8D87-7647331DF1DF}"/>
              </a:ext>
            </a:extLst>
          </p:cNvPr>
          <p:cNvSpPr/>
          <p:nvPr userDrawn="1"/>
        </p:nvSpPr>
        <p:spPr>
          <a:xfrm>
            <a:off x="-127416" y="1754654"/>
            <a:ext cx="2147226" cy="151613"/>
          </a:xfrm>
          <a:prstGeom prst="rect">
            <a:avLst/>
          </a:prstGeom>
          <a:solidFill>
            <a:srgbClr val="A1C636"/>
          </a:solidFill>
        </p:spPr>
      </p:sp>
      <p:sp>
        <p:nvSpPr>
          <p:cNvPr id="10" name="Content Placeholder 2">
            <a:extLst>
              <a:ext uri="{FF2B5EF4-FFF2-40B4-BE49-F238E27FC236}">
                <a16:creationId xmlns:a16="http://schemas.microsoft.com/office/drawing/2014/main" id="{13B32EB5-E767-4B1F-BD19-A77AD2F6DAD7}"/>
              </a:ext>
            </a:extLst>
          </p:cNvPr>
          <p:cNvSpPr>
            <a:spLocks noGrp="1"/>
          </p:cNvSpPr>
          <p:nvPr>
            <p:ph sz="half" idx="1" hasCustomPrompt="1"/>
          </p:nvPr>
        </p:nvSpPr>
        <p:spPr>
          <a:xfrm>
            <a:off x="1244790" y="2521621"/>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2" name="Content Placeholder 2">
            <a:extLst>
              <a:ext uri="{FF2B5EF4-FFF2-40B4-BE49-F238E27FC236}">
                <a16:creationId xmlns:a16="http://schemas.microsoft.com/office/drawing/2014/main" id="{DB0CF8F8-1C2C-4440-A423-8C225F00818A}"/>
              </a:ext>
            </a:extLst>
          </p:cNvPr>
          <p:cNvSpPr>
            <a:spLocks noGrp="1"/>
          </p:cNvSpPr>
          <p:nvPr>
            <p:ph sz="half" idx="14" hasCustomPrompt="1"/>
          </p:nvPr>
        </p:nvSpPr>
        <p:spPr>
          <a:xfrm>
            <a:off x="1244790" y="4921585"/>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3" name="Content Placeholder 2">
            <a:extLst>
              <a:ext uri="{FF2B5EF4-FFF2-40B4-BE49-F238E27FC236}">
                <a16:creationId xmlns:a16="http://schemas.microsoft.com/office/drawing/2014/main" id="{2FAA8E0D-75EC-4100-830F-7CCABA4C969A}"/>
              </a:ext>
            </a:extLst>
          </p:cNvPr>
          <p:cNvSpPr>
            <a:spLocks noGrp="1"/>
          </p:cNvSpPr>
          <p:nvPr>
            <p:ph sz="half" idx="15" hasCustomPrompt="1"/>
          </p:nvPr>
        </p:nvSpPr>
        <p:spPr>
          <a:xfrm>
            <a:off x="1233417" y="7360660"/>
            <a:ext cx="7810500" cy="2173865"/>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4" name="Content Placeholder 2">
            <a:extLst>
              <a:ext uri="{FF2B5EF4-FFF2-40B4-BE49-F238E27FC236}">
                <a16:creationId xmlns:a16="http://schemas.microsoft.com/office/drawing/2014/main" id="{7B262C7D-8784-457A-917B-707B1D9D5B1A}"/>
              </a:ext>
            </a:extLst>
          </p:cNvPr>
          <p:cNvSpPr>
            <a:spLocks noGrp="1"/>
          </p:cNvSpPr>
          <p:nvPr>
            <p:ph sz="half" idx="16" hasCustomPrompt="1"/>
          </p:nvPr>
        </p:nvSpPr>
        <p:spPr>
          <a:xfrm>
            <a:off x="9220200" y="2521621"/>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5" name="Content Placeholder 2">
            <a:extLst>
              <a:ext uri="{FF2B5EF4-FFF2-40B4-BE49-F238E27FC236}">
                <a16:creationId xmlns:a16="http://schemas.microsoft.com/office/drawing/2014/main" id="{A91C504A-D184-4F9A-B88C-93FFCEB2027B}"/>
              </a:ext>
            </a:extLst>
          </p:cNvPr>
          <p:cNvSpPr>
            <a:spLocks noGrp="1"/>
          </p:cNvSpPr>
          <p:nvPr>
            <p:ph sz="half" idx="17" hasCustomPrompt="1"/>
          </p:nvPr>
        </p:nvSpPr>
        <p:spPr>
          <a:xfrm>
            <a:off x="9220200" y="4921585"/>
            <a:ext cx="7810500" cy="2212976"/>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sp>
        <p:nvSpPr>
          <p:cNvPr id="16" name="Content Placeholder 2">
            <a:extLst>
              <a:ext uri="{FF2B5EF4-FFF2-40B4-BE49-F238E27FC236}">
                <a16:creationId xmlns:a16="http://schemas.microsoft.com/office/drawing/2014/main" id="{15E8078F-4183-4295-AB4B-AB815E698FB0}"/>
              </a:ext>
            </a:extLst>
          </p:cNvPr>
          <p:cNvSpPr>
            <a:spLocks noGrp="1"/>
          </p:cNvSpPr>
          <p:nvPr>
            <p:ph sz="half" idx="18" hasCustomPrompt="1"/>
          </p:nvPr>
        </p:nvSpPr>
        <p:spPr>
          <a:xfrm>
            <a:off x="9208827" y="7360660"/>
            <a:ext cx="7810500" cy="2173865"/>
          </a:xfrm>
        </p:spPr>
        <p:txBody>
          <a:bodyPr/>
          <a:lstStyle>
            <a:lvl1pPr>
              <a:buNone/>
              <a:defRPr sz="3600" b="1">
                <a:solidFill>
                  <a:srgbClr val="A1C636"/>
                </a:solidFill>
              </a:defRPr>
            </a:lvl1pPr>
            <a:lvl2pPr>
              <a:defRPr sz="3600"/>
            </a:lvl2pPr>
            <a:lvl3pPr>
              <a:defRPr sz="2800"/>
            </a:lvl3pPr>
          </a:lstStyle>
          <a:p>
            <a:pPr lvl="0"/>
            <a:r>
              <a:rPr lang="en-US"/>
              <a:t>CLICK TO EDIT MASTER TEXT STYLES</a:t>
            </a:r>
          </a:p>
          <a:p>
            <a:pPr lvl="1"/>
            <a:r>
              <a:rPr lang="en-US"/>
              <a:t>Second level</a:t>
            </a:r>
          </a:p>
          <a:p>
            <a:pPr lvl="2"/>
            <a:r>
              <a:rPr lang="en-US"/>
              <a:t>Third level</a:t>
            </a:r>
          </a:p>
          <a:p>
            <a:pPr lvl="3"/>
            <a:endParaRPr lang="en-US"/>
          </a:p>
        </p:txBody>
      </p:sp>
      <p:pic>
        <p:nvPicPr>
          <p:cNvPr id="18" name="Picture 17" descr="Logo&#10;&#10;50th Celebration Minnesota Humanities Center Logo">
            <a:extLst>
              <a:ext uri="{FF2B5EF4-FFF2-40B4-BE49-F238E27FC236}">
                <a16:creationId xmlns:a16="http://schemas.microsoft.com/office/drawing/2014/main" id="{97B27BB4-22D8-4B76-9213-168B973795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99" t="24859" r="16520" b="23060"/>
          <a:stretch/>
        </p:blipFill>
        <p:spPr>
          <a:xfrm>
            <a:off x="14193287" y="9110462"/>
            <a:ext cx="2147227" cy="896335"/>
          </a:xfrm>
          <a:prstGeom prst="rect">
            <a:avLst/>
          </a:prstGeom>
        </p:spPr>
      </p:pic>
      <p:sp>
        <p:nvSpPr>
          <p:cNvPr id="19" name="AutoShape 4">
            <a:extLst>
              <a:ext uri="{FF2B5EF4-FFF2-40B4-BE49-F238E27FC236}">
                <a16:creationId xmlns:a16="http://schemas.microsoft.com/office/drawing/2014/main" id="{325A564B-38A2-491A-AF89-F3DB28EACD7E}"/>
              </a:ext>
            </a:extLst>
          </p:cNvPr>
          <p:cNvSpPr/>
          <p:nvPr userDrawn="1"/>
        </p:nvSpPr>
        <p:spPr>
          <a:xfrm>
            <a:off x="16140774" y="8763083"/>
            <a:ext cx="2147226" cy="151613"/>
          </a:xfrm>
          <a:prstGeom prst="rect">
            <a:avLst/>
          </a:prstGeom>
          <a:solidFill>
            <a:srgbClr val="A1C636"/>
          </a:solidFill>
        </p:spPr>
      </p:sp>
      <p:pic>
        <p:nvPicPr>
          <p:cNvPr id="20" name="Picture 19" descr="Logo, company name&#10;&#10;Description automatically generated">
            <a:extLst>
              <a:ext uri="{FF2B5EF4-FFF2-40B4-BE49-F238E27FC236}">
                <a16:creationId xmlns:a16="http://schemas.microsoft.com/office/drawing/2014/main" id="{0962B57F-FD1A-412A-A6D9-3A86ABEF0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9628" y="9016532"/>
            <a:ext cx="1569518" cy="1190248"/>
          </a:xfrm>
          <a:prstGeom prst="rect">
            <a:avLst/>
          </a:prstGeom>
        </p:spPr>
      </p:pic>
    </p:spTree>
    <p:extLst>
      <p:ext uri="{BB962C8B-B14F-4D97-AF65-F5344CB8AC3E}">
        <p14:creationId xmlns:p14="http://schemas.microsoft.com/office/powerpoint/2010/main" val="3008023226"/>
      </p:ext>
    </p:extLst>
  </p:cSld>
  <p:clrMapOvr>
    <a:masterClrMapping/>
  </p:clrMapOvr>
  <p:hf sldNum="0" hd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7EDB7-38DE-4B7B-A095-5388EE05EEEE}"/>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4112F-8D2E-4B2F-828C-17261C414B9C}"/>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3AE79-E40E-4A5D-96E1-EE6ED19C2525}"/>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2BBC6EDD-B42E-44C6-B7BD-A02A9E2B168A}" type="datetime1">
              <a:rPr lang="en-US" smtClean="0"/>
              <a:t>10/26/2023</a:t>
            </a:fld>
            <a:endParaRPr lang="en-US"/>
          </a:p>
        </p:txBody>
      </p:sp>
      <p:sp>
        <p:nvSpPr>
          <p:cNvPr id="5" name="Footer Placeholder 4">
            <a:extLst>
              <a:ext uri="{FF2B5EF4-FFF2-40B4-BE49-F238E27FC236}">
                <a16:creationId xmlns:a16="http://schemas.microsoft.com/office/drawing/2014/main" id="{920BF0A7-C849-4E4B-B62A-9005D98D7473}"/>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Minnesota Humanities Center</a:t>
            </a:r>
          </a:p>
        </p:txBody>
      </p:sp>
      <p:sp>
        <p:nvSpPr>
          <p:cNvPr id="6" name="Slide Number Placeholder 5">
            <a:extLst>
              <a:ext uri="{FF2B5EF4-FFF2-40B4-BE49-F238E27FC236}">
                <a16:creationId xmlns:a16="http://schemas.microsoft.com/office/drawing/2014/main" id="{5EEED3F0-DA1D-4636-9DA6-64A4B7900F8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0681292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2" r:id="rId3"/>
    <p:sldLayoutId id="2147483676" r:id="rId4"/>
    <p:sldLayoutId id="2147483683" r:id="rId5"/>
    <p:sldLayoutId id="2147483702" r:id="rId6"/>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7EDB7-38DE-4B7B-A095-5388EE05EEEE}"/>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4112F-8D2E-4B2F-828C-17261C414B9C}"/>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3AE79-E40E-4A5D-96E1-EE6ED19C2525}"/>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2BBC6EDD-B42E-44C6-B7BD-A02A9E2B168A}" type="datetime1">
              <a:rPr lang="en-US" smtClean="0"/>
              <a:t>10/26/2023</a:t>
            </a:fld>
            <a:endParaRPr lang="en-US"/>
          </a:p>
        </p:txBody>
      </p:sp>
      <p:sp>
        <p:nvSpPr>
          <p:cNvPr id="5" name="Footer Placeholder 4">
            <a:extLst>
              <a:ext uri="{FF2B5EF4-FFF2-40B4-BE49-F238E27FC236}">
                <a16:creationId xmlns:a16="http://schemas.microsoft.com/office/drawing/2014/main" id="{920BF0A7-C849-4E4B-B62A-9005D98D7473}"/>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Minnesota Humanities Center</a:t>
            </a:r>
          </a:p>
        </p:txBody>
      </p:sp>
      <p:sp>
        <p:nvSpPr>
          <p:cNvPr id="6" name="Slide Number Placeholder 5">
            <a:extLst>
              <a:ext uri="{FF2B5EF4-FFF2-40B4-BE49-F238E27FC236}">
                <a16:creationId xmlns:a16="http://schemas.microsoft.com/office/drawing/2014/main" id="{5EEED3F0-DA1D-4636-9DA6-64A4B7900F8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319E23C6-B544-43A8-8DC1-668431892D99}" type="slidenum">
              <a:rPr lang="en-US" smtClean="0"/>
              <a:t>‹#›</a:t>
            </a:fld>
            <a:endParaRPr lang="en-US"/>
          </a:p>
        </p:txBody>
      </p:sp>
    </p:spTree>
    <p:extLst>
      <p:ext uri="{BB962C8B-B14F-4D97-AF65-F5344CB8AC3E}">
        <p14:creationId xmlns:p14="http://schemas.microsoft.com/office/powerpoint/2010/main" val="6068129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7EDB7-38DE-4B7B-A095-5388EE05EEEE}"/>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4112F-8D2E-4B2F-828C-17261C414B9C}"/>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3AE79-E40E-4A5D-96E1-EE6ED19C2525}"/>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2BBC6EDD-B42E-44C6-B7BD-A02A9E2B168A}" type="datetime1">
              <a:rPr lang="en-US" smtClean="0"/>
              <a:t>10/26/2023</a:t>
            </a:fld>
            <a:endParaRPr lang="en-US"/>
          </a:p>
        </p:txBody>
      </p:sp>
      <p:sp>
        <p:nvSpPr>
          <p:cNvPr id="5" name="Footer Placeholder 4">
            <a:extLst>
              <a:ext uri="{FF2B5EF4-FFF2-40B4-BE49-F238E27FC236}">
                <a16:creationId xmlns:a16="http://schemas.microsoft.com/office/drawing/2014/main" id="{920BF0A7-C849-4E4B-B62A-9005D98D7473}"/>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Minnesota Humanities Center</a:t>
            </a:r>
          </a:p>
        </p:txBody>
      </p:sp>
      <p:sp>
        <p:nvSpPr>
          <p:cNvPr id="6" name="Slide Number Placeholder 5">
            <a:extLst>
              <a:ext uri="{FF2B5EF4-FFF2-40B4-BE49-F238E27FC236}">
                <a16:creationId xmlns:a16="http://schemas.microsoft.com/office/drawing/2014/main" id="{5EEED3F0-DA1D-4636-9DA6-64A4B7900F8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319E23C6-B544-43A8-8DC1-668431892D99}" type="slidenum">
              <a:rPr lang="en-US" smtClean="0"/>
              <a:t>‹#›</a:t>
            </a:fld>
            <a:endParaRPr lang="en-US"/>
          </a:p>
        </p:txBody>
      </p:sp>
    </p:spTree>
    <p:extLst>
      <p:ext uri="{BB962C8B-B14F-4D97-AF65-F5344CB8AC3E}">
        <p14:creationId xmlns:p14="http://schemas.microsoft.com/office/powerpoint/2010/main" val="21779546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mailto:Laura.Adams@mnhum.org" TargetMode="External"/><Relationship Id="rId5" Type="http://schemas.openxmlformats.org/officeDocument/2006/relationships/image" Target="../media/image23.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mailto:Laura.Adams@mnhum.org" TargetMode="External"/><Relationship Id="rId5" Type="http://schemas.openxmlformats.org/officeDocument/2006/relationships/hyperlink" Target="https://mnhum.org/"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mailto:Laura.Adams@mnhum.org"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mailto:Casey@mnhum.org" TargetMode="External"/><Relationship Id="rId4" Type="http://schemas.openxmlformats.org/officeDocument/2006/relationships/hyperlink" Target="mailto:Tristy@mnhum.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descr="Minnesota Humanities Center Title Slide">
            <a:extLst>
              <a:ext uri="{FF2B5EF4-FFF2-40B4-BE49-F238E27FC236}">
                <a16:creationId xmlns:a16="http://schemas.microsoft.com/office/drawing/2014/main" id="{1EDD8FED-9142-4BAD-A52D-5E2C0004D450}"/>
              </a:ext>
            </a:extLst>
          </p:cNvPr>
          <p:cNvSpPr txBox="1">
            <a:spLocks/>
          </p:cNvSpPr>
          <p:nvPr/>
        </p:nvSpPr>
        <p:spPr>
          <a:xfrm>
            <a:off x="377687" y="142461"/>
            <a:ext cx="9528313" cy="50101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b="1">
                <a:solidFill>
                  <a:srgbClr val="3C7096"/>
                </a:solidFill>
              </a:rPr>
              <a:t>M</a:t>
            </a:r>
            <a:r>
              <a:rPr lang="en-US" sz="9600" b="1"/>
              <a:t>INNESOTA</a:t>
            </a:r>
          </a:p>
          <a:p>
            <a:pPr marL="0" indent="0">
              <a:buNone/>
            </a:pPr>
            <a:r>
              <a:rPr lang="en-US" sz="9600" b="1">
                <a:solidFill>
                  <a:srgbClr val="3C7096"/>
                </a:solidFill>
              </a:rPr>
              <a:t>H</a:t>
            </a:r>
            <a:r>
              <a:rPr lang="en-US" sz="9600" b="1"/>
              <a:t>UMANITIES</a:t>
            </a:r>
          </a:p>
          <a:p>
            <a:pPr marL="0" indent="0">
              <a:buNone/>
            </a:pPr>
            <a:r>
              <a:rPr lang="en-US" sz="9600" b="1">
                <a:solidFill>
                  <a:srgbClr val="3C7096"/>
                </a:solidFill>
              </a:rPr>
              <a:t>C</a:t>
            </a:r>
            <a:r>
              <a:rPr lang="en-US" sz="9600" b="1"/>
              <a:t>ENTER</a:t>
            </a:r>
            <a:endParaRPr lang="en-US" b="1"/>
          </a:p>
        </p:txBody>
      </p:sp>
      <p:sp>
        <p:nvSpPr>
          <p:cNvPr id="13" name="Content Placeholder 3" descr="Date (Wednesday, March 2nd, 2022)&#10;Presenters: Kevin Lindsey and Laura Benson">
            <a:extLst>
              <a:ext uri="{FF2B5EF4-FFF2-40B4-BE49-F238E27FC236}">
                <a16:creationId xmlns:a16="http://schemas.microsoft.com/office/drawing/2014/main" id="{F86EFDF8-3F50-447B-A850-BBDF000EDF97}"/>
              </a:ext>
            </a:extLst>
          </p:cNvPr>
          <p:cNvSpPr txBox="1">
            <a:spLocks/>
          </p:cNvSpPr>
          <p:nvPr/>
        </p:nvSpPr>
        <p:spPr>
          <a:xfrm>
            <a:off x="8766133" y="2946484"/>
            <a:ext cx="8284130" cy="132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3C7096"/>
                </a:solidFill>
              </a:rPr>
              <a:t>Information Session</a:t>
            </a:r>
          </a:p>
        </p:txBody>
      </p:sp>
      <p:sp>
        <p:nvSpPr>
          <p:cNvPr id="2" name="Text Placeholder 2">
            <a:extLst>
              <a:ext uri="{FF2B5EF4-FFF2-40B4-BE49-F238E27FC236}">
                <a16:creationId xmlns:a16="http://schemas.microsoft.com/office/drawing/2014/main" id="{679D8022-CF88-43E4-0610-7DFF202CAF9F}"/>
              </a:ext>
            </a:extLst>
          </p:cNvPr>
          <p:cNvSpPr txBox="1">
            <a:spLocks noGrp="1"/>
          </p:cNvSpPr>
          <p:nvPr>
            <p:ph type="title" idx="4294967295"/>
          </p:nvPr>
        </p:nvSpPr>
        <p:spPr>
          <a:xfrm>
            <a:off x="7674965" y="1310707"/>
            <a:ext cx="10466466" cy="774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3C709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dirty="0"/>
              <a:t>2023-25 </a:t>
            </a:r>
            <a:br>
              <a:rPr lang="en-US" sz="4400" dirty="0"/>
            </a:br>
            <a:r>
              <a:rPr lang="en-US" sz="4400" dirty="0"/>
              <a:t>Open Grant Opportunities</a:t>
            </a:r>
            <a:endParaRPr kumimoji="0" lang="en-US" sz="4400" b="1" i="0" u="none" strike="noStrike" kern="1200" cap="none" spc="0" normalizeH="0" baseline="0" noProof="0" dirty="0">
              <a:ln>
                <a:noFill/>
              </a:ln>
              <a:solidFill>
                <a:srgbClr val="3C7096"/>
              </a:solidFill>
              <a:effectLst/>
              <a:uLnTx/>
              <a:uFillTx/>
              <a:latin typeface="+mn-lt"/>
              <a:ea typeface="+mn-ea"/>
              <a:cs typeface="+mn-cs"/>
            </a:endParaRPr>
          </a:p>
        </p:txBody>
      </p:sp>
      <p:pic>
        <p:nvPicPr>
          <p:cNvPr id="3" name="Picture 2" descr="Front view of MHC's building. ">
            <a:extLst>
              <a:ext uri="{FF2B5EF4-FFF2-40B4-BE49-F238E27FC236}">
                <a16:creationId xmlns:a16="http://schemas.microsoft.com/office/drawing/2014/main" id="{94EAF6B6-F398-CFB7-6461-80301082F80B}"/>
              </a:ext>
            </a:extLst>
          </p:cNvPr>
          <p:cNvPicPr>
            <a:picLocks noChangeAspect="1"/>
          </p:cNvPicPr>
          <p:nvPr/>
        </p:nvPicPr>
        <p:blipFill rotWithShape="1">
          <a:blip r:embed="rId3"/>
          <a:srcRect b="41262"/>
          <a:stretch/>
        </p:blipFill>
        <p:spPr>
          <a:xfrm>
            <a:off x="-81666" y="4999994"/>
            <a:ext cx="18367697" cy="5283599"/>
          </a:xfrm>
          <a:prstGeom prst="rect">
            <a:avLst/>
          </a:prstGeom>
        </p:spPr>
      </p:pic>
      <p:pic>
        <p:nvPicPr>
          <p:cNvPr id="4" name="Picture 6" descr="Front view of MHC's building. ">
            <a:extLst>
              <a:ext uri="{FF2B5EF4-FFF2-40B4-BE49-F238E27FC236}">
                <a16:creationId xmlns:a16="http://schemas.microsoft.com/office/drawing/2014/main" id="{A168B609-1267-6E17-7E38-C912C2E73ACA}"/>
              </a:ext>
            </a:extLst>
          </p:cNvPr>
          <p:cNvPicPr>
            <a:picLocks noChangeAspect="1"/>
          </p:cNvPicPr>
          <p:nvPr/>
        </p:nvPicPr>
        <p:blipFill>
          <a:blip r:embed="rId4"/>
          <a:stretch>
            <a:fillRect/>
          </a:stretch>
        </p:blipFill>
        <p:spPr>
          <a:xfrm>
            <a:off x="15407401" y="142461"/>
            <a:ext cx="2143823" cy="1188892"/>
          </a:xfrm>
          <a:prstGeom prst="rect">
            <a:avLst/>
          </a:prstGeom>
        </p:spPr>
      </p:pic>
      <p:sp>
        <p:nvSpPr>
          <p:cNvPr id="5" name="Footer Placeholder 4">
            <a:extLst>
              <a:ext uri="{FF2B5EF4-FFF2-40B4-BE49-F238E27FC236}">
                <a16:creationId xmlns:a16="http://schemas.microsoft.com/office/drawing/2014/main" id="{C0B4E687-71A3-8DF1-4637-0D7AE1FA6759}"/>
              </a:ext>
            </a:extLst>
          </p:cNvPr>
          <p:cNvSpPr>
            <a:spLocks noGrp="1"/>
          </p:cNvSpPr>
          <p:nvPr>
            <p:ph type="ftr" sz="quarter" idx="11"/>
          </p:nvPr>
        </p:nvSpPr>
        <p:spPr/>
        <p:txBody>
          <a:bodyPr/>
          <a:lstStyle/>
          <a:p>
            <a:r>
              <a:rPr lang="en-US"/>
              <a:t>© 2023 Minnesota Humanities Center</a:t>
            </a:r>
          </a:p>
        </p:txBody>
      </p:sp>
    </p:spTree>
    <p:extLst>
      <p:ext uri="{BB962C8B-B14F-4D97-AF65-F5344CB8AC3E}">
        <p14:creationId xmlns:p14="http://schemas.microsoft.com/office/powerpoint/2010/main" val="285073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444858"/>
            <a:ext cx="16916400" cy="1569660"/>
          </a:xfrm>
          <a:prstGeom prst="rect">
            <a:avLst/>
          </a:prstGeom>
          <a:noFill/>
        </p:spPr>
        <p:txBody>
          <a:bodyPr wrap="square" rtlCol="0">
            <a:spAutoFit/>
          </a:bodyPr>
          <a:lstStyle/>
          <a:p>
            <a:r>
              <a:rPr lang="en-US" sz="3200" dirty="0"/>
              <a:t>Legacy requires proposed and/or awarded fundings support new work or new additions to existing work. These funds must supplement, not substitute, other funding sources – in other words, this grant cannot replace expenses for ongoing projects.</a:t>
            </a:r>
          </a:p>
        </p:txBody>
      </p:sp>
      <p:sp>
        <p:nvSpPr>
          <p:cNvPr id="3" name="AutoShape 2">
            <a:extLst>
              <a:ext uri="{FF2B5EF4-FFF2-40B4-BE49-F238E27FC236}">
                <a16:creationId xmlns:a16="http://schemas.microsoft.com/office/drawing/2014/main" id="{48F186D9-07A6-4CF4-ABA3-D957B0ECA4F3}"/>
              </a:ext>
            </a:extLst>
          </p:cNvPr>
          <p:cNvSpPr>
            <a:spLocks noChangeArrowheads="1"/>
          </p:cNvSpPr>
          <p:nvPr/>
        </p:nvSpPr>
        <p:spPr bwMode="auto">
          <a:xfrm>
            <a:off x="3810000" y="5295900"/>
            <a:ext cx="4419600" cy="4091380"/>
          </a:xfrm>
          <a:prstGeom prst="wedgeRoundRectCallout">
            <a:avLst>
              <a:gd name="adj1" fmla="val -78519"/>
              <a:gd name="adj2" fmla="val 44810"/>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3152" tIns="73152" rIns="73152" bIns="73152" numCol="1" anchor="t" anchorCtr="0" compatLnSpc="1">
            <a:prstTxWarp prst="textNoShape">
              <a:avLst/>
            </a:prstTxWarp>
          </a:bodyPr>
          <a:lstStyle/>
          <a:p>
            <a:pPr defTabSz="1828800" eaLnBrk="0" fontAlgn="base" hangingPunct="0">
              <a:spcBef>
                <a:spcPct val="0"/>
              </a:spcBef>
              <a:spcAft>
                <a:spcPct val="0"/>
              </a:spcAft>
            </a:pPr>
            <a:r>
              <a:rPr lang="en-US" altLang="en-US" sz="3000" dirty="0">
                <a:solidFill>
                  <a:srgbClr val="000000"/>
                </a:solidFill>
                <a:latin typeface="Gill Sans MT" panose="020B0502020104020203" pitchFamily="34" charset="0"/>
              </a:rPr>
              <a:t>I and/or my organization has a program or project that we have been running for many years, and our usual funding source is gone. We want to apply to this grant to keep it going.</a:t>
            </a:r>
            <a:endParaRPr lang="en-US" altLang="en-US" sz="3600" dirty="0">
              <a:latin typeface="Arial" panose="020B0604020202020204" pitchFamily="34" charset="0"/>
            </a:endParaRPr>
          </a:p>
        </p:txBody>
      </p:sp>
      <p:sp>
        <p:nvSpPr>
          <p:cNvPr id="4" name="AutoShape 3">
            <a:extLst>
              <a:ext uri="{FF2B5EF4-FFF2-40B4-BE49-F238E27FC236}">
                <a16:creationId xmlns:a16="http://schemas.microsoft.com/office/drawing/2014/main" id="{62E9DB11-25AF-4FE1-AB02-2CC32802D6E7}"/>
              </a:ext>
            </a:extLst>
          </p:cNvPr>
          <p:cNvSpPr>
            <a:spLocks noChangeArrowheads="1"/>
          </p:cNvSpPr>
          <p:nvPr/>
        </p:nvSpPr>
        <p:spPr bwMode="auto">
          <a:xfrm>
            <a:off x="1122378" y="5708542"/>
            <a:ext cx="2133600" cy="21336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close/>
                <a:moveTo>
                  <a:pt x="4198" y="6106"/>
                </a:moveTo>
                <a:cubicBezTo>
                  <a:pt x="3223" y="7477"/>
                  <a:pt x="2700" y="9117"/>
                  <a:pt x="2700" y="10799"/>
                </a:cubicBezTo>
                <a:cubicBezTo>
                  <a:pt x="2700" y="15273"/>
                  <a:pt x="6326" y="18900"/>
                  <a:pt x="10800" y="18900"/>
                </a:cubicBezTo>
                <a:cubicBezTo>
                  <a:pt x="12482" y="18899"/>
                  <a:pt x="14122" y="18376"/>
                  <a:pt x="15493" y="17401"/>
                </a:cubicBezTo>
                <a:close/>
              </a:path>
            </a:pathLst>
          </a:custGeom>
          <a:solidFill>
            <a:srgbClr val="FF00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3152" tIns="73152" rIns="73152" bIns="73152" numCol="1" anchor="t" anchorCtr="0" compatLnSpc="1">
            <a:prstTxWarp prst="textNoShape">
              <a:avLst/>
            </a:prstTxWarp>
          </a:bodyPr>
          <a:lstStyle/>
          <a:p>
            <a:endParaRPr lang="en-US" sz="3600"/>
          </a:p>
        </p:txBody>
      </p:sp>
      <p:sp>
        <p:nvSpPr>
          <p:cNvPr id="5" name="AutoShape 4">
            <a:extLst>
              <a:ext uri="{FF2B5EF4-FFF2-40B4-BE49-F238E27FC236}">
                <a16:creationId xmlns:a16="http://schemas.microsoft.com/office/drawing/2014/main" id="{74E09375-B15E-4EFC-9E42-2D2EBFCA47D1}"/>
              </a:ext>
            </a:extLst>
          </p:cNvPr>
          <p:cNvSpPr>
            <a:spLocks noChangeArrowheads="1"/>
          </p:cNvSpPr>
          <p:nvPr/>
        </p:nvSpPr>
        <p:spPr bwMode="auto">
          <a:xfrm>
            <a:off x="9337646" y="4322926"/>
            <a:ext cx="4738772" cy="4091380"/>
          </a:xfrm>
          <a:prstGeom prst="wedgeRoundRectCallout">
            <a:avLst>
              <a:gd name="adj1" fmla="val 76546"/>
              <a:gd name="adj2" fmla="val 27812"/>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3152" tIns="73152" rIns="73152" bIns="73152" numCol="1" anchor="t" anchorCtr="0" compatLnSpc="1">
            <a:prstTxWarp prst="textNoShape">
              <a:avLst/>
            </a:prstTxWarp>
          </a:bodyPr>
          <a:lstStyle/>
          <a:p>
            <a:pPr defTabSz="1828800" eaLnBrk="0" fontAlgn="base" hangingPunct="0">
              <a:spcBef>
                <a:spcPct val="0"/>
              </a:spcBef>
              <a:spcAft>
                <a:spcPct val="0"/>
              </a:spcAft>
            </a:pPr>
            <a:r>
              <a:rPr lang="en-US" altLang="en-US" sz="3000" dirty="0">
                <a:solidFill>
                  <a:srgbClr val="000000"/>
                </a:solidFill>
                <a:latin typeface="Gill Sans MT" panose="020B0502020104020203" pitchFamily="34" charset="0"/>
              </a:rPr>
              <a:t>I and/or my organization has a program or project that we have been running for many years, and we want to apply for funding to add on a new aspect or element to our program. </a:t>
            </a:r>
            <a:endParaRPr lang="en-US" altLang="en-US" sz="3600" dirty="0">
              <a:latin typeface="Arial" panose="020B0604020202020204" pitchFamily="34" charset="0"/>
            </a:endParaRPr>
          </a:p>
        </p:txBody>
      </p:sp>
      <p:sp>
        <p:nvSpPr>
          <p:cNvPr id="6" name="Text Box 5">
            <a:extLst>
              <a:ext uri="{FF2B5EF4-FFF2-40B4-BE49-F238E27FC236}">
                <a16:creationId xmlns:a16="http://schemas.microsoft.com/office/drawing/2014/main" id="{115A9A42-D796-4F1C-84CF-C94445F72725}"/>
              </a:ext>
            </a:extLst>
          </p:cNvPr>
          <p:cNvSpPr txBox="1">
            <a:spLocks noChangeArrowheads="1"/>
          </p:cNvSpPr>
          <p:nvPr/>
        </p:nvSpPr>
        <p:spPr bwMode="auto">
          <a:xfrm>
            <a:off x="14187572" y="3740775"/>
            <a:ext cx="2134184" cy="26278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3152" tIns="73152" rIns="73152" bIns="73152" numCol="1" anchor="t" anchorCtr="0" compatLnSpc="1">
            <a:prstTxWarp prst="textNoShape">
              <a:avLst/>
            </a:prstTxWarp>
          </a:bodyPr>
          <a:lstStyle/>
          <a:p>
            <a:pPr defTabSz="1828800" eaLnBrk="0" fontAlgn="base" hangingPunct="0">
              <a:spcBef>
                <a:spcPct val="0"/>
              </a:spcBef>
              <a:spcAft>
                <a:spcPct val="0"/>
              </a:spcAft>
            </a:pPr>
            <a:r>
              <a:rPr lang="en-US" altLang="en-US" sz="30000" b="1" dirty="0">
                <a:solidFill>
                  <a:srgbClr val="00B050"/>
                </a:solidFill>
                <a:latin typeface="Wingdings 2" panose="05020102010507070707" pitchFamily="18" charset="2"/>
              </a:rPr>
              <a:t>P</a:t>
            </a:r>
            <a:endParaRPr lang="en-US" altLang="en-US" sz="3600" dirty="0">
              <a:latin typeface="Arial" panose="020B0604020202020204" pitchFamily="34" charset="0"/>
            </a:endParaRPr>
          </a:p>
        </p:txBody>
      </p:sp>
      <p:sp>
        <p:nvSpPr>
          <p:cNvPr id="7" name="TextBox 6">
            <a:extLst>
              <a:ext uri="{FF2B5EF4-FFF2-40B4-BE49-F238E27FC236}">
                <a16:creationId xmlns:a16="http://schemas.microsoft.com/office/drawing/2014/main" id="{C28B02B3-5A87-4E33-80CC-77E6245B2886}"/>
              </a:ext>
            </a:extLst>
          </p:cNvPr>
          <p:cNvSpPr txBox="1"/>
          <p:nvPr/>
        </p:nvSpPr>
        <p:spPr>
          <a:xfrm>
            <a:off x="0" y="571502"/>
            <a:ext cx="18288000" cy="1060483"/>
          </a:xfrm>
          <a:prstGeom prst="rect">
            <a:avLst/>
          </a:prstGeom>
        </p:spPr>
        <p:txBody>
          <a:bodyPr wrap="square" lIns="0" tIns="0" rIns="0" bIns="0" rtlCol="0" anchor="t">
            <a:spAutoFit/>
          </a:bodyPr>
          <a:lstStyle/>
          <a:p>
            <a:pPr algn="ctr">
              <a:lnSpc>
                <a:spcPts val="8820"/>
              </a:lnSpc>
            </a:pPr>
            <a:r>
              <a:rPr lang="en-US" sz="7000" b="1" spc="64" dirty="0">
                <a:solidFill>
                  <a:srgbClr val="3C7096"/>
                </a:solidFill>
                <a:latin typeface="Gill Sans MT" panose="020B0502020104020203" pitchFamily="34" charset="0"/>
              </a:rPr>
              <a:t>STATE REQUIREMENTS</a:t>
            </a:r>
            <a:endParaRPr lang="en-US" sz="7000" b="1" spc="64" dirty="0">
              <a:solidFill>
                <a:srgbClr val="12AEDB"/>
              </a:solidFill>
              <a:latin typeface="Gill Sans MT" panose="020B050202010402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1FACAEC-DA04-3190-A291-0C950147A4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11" name="TextBox 10">
            <a:extLst>
              <a:ext uri="{FF2B5EF4-FFF2-40B4-BE49-F238E27FC236}">
                <a16:creationId xmlns:a16="http://schemas.microsoft.com/office/drawing/2014/main" id="{3361236A-45DA-CC5C-06E3-3D10FA7B8FDE}"/>
              </a:ext>
            </a:extLst>
          </p:cNvPr>
          <p:cNvSpPr txBox="1"/>
          <p:nvPr/>
        </p:nvSpPr>
        <p:spPr>
          <a:xfrm>
            <a:off x="12765315" y="9917669"/>
            <a:ext cx="3127828" cy="276999"/>
          </a:xfrm>
          <a:prstGeom prst="rect">
            <a:avLst/>
          </a:prstGeom>
          <a:noFill/>
        </p:spPr>
        <p:txBody>
          <a:bodyPr wrap="square">
            <a:spAutoFit/>
          </a:bodyPr>
          <a:lstStyle/>
          <a:p>
            <a:r>
              <a:rPr lang="en-US" sz="1200" dirty="0"/>
              <a:t>© 2023 Minnesota Humanities Center</a:t>
            </a:r>
          </a:p>
        </p:txBody>
      </p:sp>
    </p:spTree>
    <p:extLst>
      <p:ext uri="{BB962C8B-B14F-4D97-AF65-F5344CB8AC3E}">
        <p14:creationId xmlns:p14="http://schemas.microsoft.com/office/powerpoint/2010/main" val="361134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et of a document with text&#10;&#10;Description automatically generated with medium confidence">
            <a:extLst>
              <a:ext uri="{FF2B5EF4-FFF2-40B4-BE49-F238E27FC236}">
                <a16:creationId xmlns:a16="http://schemas.microsoft.com/office/drawing/2014/main" id="{1731E0B5-B9FF-21FE-AF46-CF9CF9A14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9921" y="1669901"/>
            <a:ext cx="5698079" cy="7376527"/>
          </a:xfrm>
          <a:prstGeom prst="rect">
            <a:avLst/>
          </a:prstGeom>
        </p:spPr>
      </p:pic>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ALLOWABLE EXPENSES</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4"/>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798285" y="2159061"/>
            <a:ext cx="11791635" cy="6647974"/>
          </a:xfrm>
          <a:prstGeom prst="rect">
            <a:avLst/>
          </a:prstGeom>
          <a:noFill/>
        </p:spPr>
        <p:txBody>
          <a:bodyPr wrap="square" rtlCol="0">
            <a:spAutoFit/>
          </a:bodyPr>
          <a:lstStyle/>
          <a:p>
            <a:pPr marL="342900" marR="0" lvl="0" indent="-3429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Wages, salary, and benefits of staff working on the project:</a:t>
            </a:r>
          </a:p>
          <a:p>
            <a:pPr marL="914400" lvl="1" indent="-457200">
              <a:buFont typeface="Courier New" panose="02070309020205020404" pitchFamily="49" charset="0"/>
              <a:buChar char="o"/>
            </a:pPr>
            <a:r>
              <a:rPr lang="en-US" sz="3200" dirty="0">
                <a:effectLst/>
                <a:ea typeface="Gill Sans MT" panose="020B0502020104020203" pitchFamily="34" charset="0"/>
                <a:cs typeface="Times New Roman" panose="02020603050405020304" pitchFamily="18" charset="0"/>
              </a:rPr>
              <a:t>hours or proportionate salary spent by the individual working on the project.</a:t>
            </a:r>
            <a:endParaRPr lang="en-US" sz="3200" dirty="0">
              <a:ea typeface="Gill Sans MT" panose="020B0502020104020203" pitchFamily="34" charset="0"/>
              <a:cs typeface="Times New Roman" panose="02020603050405020304" pitchFamily="18" charset="0"/>
            </a:endParaRPr>
          </a:p>
          <a:p>
            <a:pPr lvl="1"/>
            <a:endParaRPr lang="en-US" sz="1000" dirty="0">
              <a:ea typeface="Gill Sans MT" panose="020B0502020104020203" pitchFamily="34" charset="0"/>
              <a:cs typeface="Times New Roman" panose="02020603050405020304" pitchFamily="18" charset="0"/>
            </a:endParaRPr>
          </a:p>
          <a:p>
            <a:pPr marL="344488" lvl="1" indent="-344488">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Compensation due to independent contractors for designing, administering, and implementing the project.</a:t>
            </a:r>
          </a:p>
          <a:p>
            <a:pPr marL="0" marR="0">
              <a:spcBef>
                <a:spcPts val="0"/>
              </a:spcBef>
              <a:spcAft>
                <a:spcPts val="0"/>
              </a:spcAft>
            </a:pPr>
            <a:endParaRPr lang="en-US" sz="3200" u="sng" dirty="0">
              <a:effectLst/>
              <a:ea typeface="Times New Roman" panose="02020603050405020304" pitchFamily="18" charset="0"/>
            </a:endParaRPr>
          </a:p>
          <a:p>
            <a:pPr marL="0" marR="0">
              <a:spcBef>
                <a:spcPts val="0"/>
              </a:spcBef>
              <a:spcAft>
                <a:spcPts val="0"/>
              </a:spcAft>
            </a:pPr>
            <a:r>
              <a:rPr lang="en-US" sz="3200" b="1" dirty="0">
                <a:effectLst/>
                <a:ea typeface="Times New Roman" panose="02020603050405020304" pitchFamily="18" charset="0"/>
              </a:rPr>
              <a:t>Capacity Building</a:t>
            </a:r>
            <a:r>
              <a:rPr lang="en-US" sz="3200" dirty="0">
                <a:effectLst/>
                <a:ea typeface="Times New Roman" panose="02020603050405020304" pitchFamily="18" charset="0"/>
              </a:rPr>
              <a:t>:</a:t>
            </a:r>
          </a:p>
          <a:p>
            <a:pPr marL="457200" marR="0" indent="-457200">
              <a:spcBef>
                <a:spcPts val="0"/>
              </a:spcBef>
              <a:spcAft>
                <a:spcPts val="0"/>
              </a:spcAft>
              <a:buFont typeface="Arial" panose="020B0604020202020204" pitchFamily="34" charset="0"/>
              <a:buChar char="•"/>
            </a:pPr>
            <a:r>
              <a:rPr lang="en-US" sz="3200" dirty="0">
                <a:effectLst/>
                <a:ea typeface="Times New Roman" panose="02020603050405020304" pitchFamily="18" charset="0"/>
              </a:rPr>
              <a:t>AND expenses for business consultants and nonprofit management experts for their time providing training and coaching. </a:t>
            </a:r>
          </a:p>
          <a:p>
            <a:pPr marL="0" marR="0">
              <a:spcBef>
                <a:spcPts val="0"/>
              </a:spcBef>
              <a:spcAft>
                <a:spcPts val="0"/>
              </a:spcAft>
            </a:pPr>
            <a:r>
              <a:rPr lang="en-US" sz="3200" dirty="0">
                <a:effectLst/>
                <a:ea typeface="Times New Roman" panose="02020603050405020304" pitchFamily="18" charset="0"/>
              </a:rPr>
              <a:t> </a:t>
            </a:r>
          </a:p>
          <a:p>
            <a:pPr marL="0" marR="0">
              <a:spcBef>
                <a:spcPts val="0"/>
              </a:spcBef>
              <a:spcAft>
                <a:spcPts val="0"/>
              </a:spcAft>
            </a:pPr>
            <a:r>
              <a:rPr lang="en-US" sz="3200" b="1" dirty="0">
                <a:effectLst/>
                <a:ea typeface="Times New Roman" panose="02020603050405020304" pitchFamily="18" charset="0"/>
              </a:rPr>
              <a:t>Emergency Response</a:t>
            </a:r>
            <a:r>
              <a:rPr lang="en-US" sz="3200" dirty="0">
                <a:effectLst/>
                <a:ea typeface="Times New Roman" panose="02020603050405020304" pitchFamily="18" charset="0"/>
              </a:rPr>
              <a:t>:</a:t>
            </a:r>
          </a:p>
          <a:p>
            <a:pPr marL="457200" marR="0" indent="-457200">
              <a:spcBef>
                <a:spcPts val="0"/>
              </a:spcBef>
              <a:spcAft>
                <a:spcPts val="0"/>
              </a:spcAft>
              <a:buFont typeface="Arial" panose="020B0604020202020204" pitchFamily="34" charset="0"/>
              <a:buChar char="•"/>
            </a:pPr>
            <a:r>
              <a:rPr lang="en-US" sz="3200" u="none" strike="noStrike" dirty="0">
                <a:effectLst/>
                <a:ea typeface="Times New Roman" panose="02020603050405020304" pitchFamily="18" charset="0"/>
              </a:rPr>
              <a:t>AND e</a:t>
            </a:r>
            <a:r>
              <a:rPr lang="en-US" sz="3200" dirty="0">
                <a:effectLst/>
                <a:ea typeface="Times New Roman" panose="02020603050405020304" pitchFamily="18" charset="0"/>
              </a:rPr>
              <a:t>xpenses incurred to process grieving, encourage healing, create memorials, and assist the community in recovery. </a:t>
            </a:r>
            <a:endParaRPr lang="en-US" sz="3200" dirty="0"/>
          </a:p>
        </p:txBody>
      </p:sp>
    </p:spTree>
    <p:extLst>
      <p:ext uri="{BB962C8B-B14F-4D97-AF65-F5344CB8AC3E}">
        <p14:creationId xmlns:p14="http://schemas.microsoft.com/office/powerpoint/2010/main" val="302113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600" dirty="0"/>
              <a:t>EXPENSES NOT ALLOWED</a:t>
            </a:r>
            <a:endParaRPr kumimoji="0" lang="en-US" sz="6600" b="1" i="0" u="none" strike="noStrike" kern="1200" cap="none" spc="0" normalizeH="0" baseline="0" noProof="0" dirty="0">
              <a:ln>
                <a:noFill/>
              </a:ln>
              <a:solidFill>
                <a:srgbClr val="3C7096"/>
              </a:solidFill>
              <a:effectLst/>
              <a:uLnTx/>
              <a:uFillTx/>
              <a:latin typeface="+mj-lt"/>
              <a:ea typeface="+mj-ea"/>
              <a:cs typeface="+mj-cs"/>
            </a:endParaRP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949072" y="2728686"/>
            <a:ext cx="16691429" cy="5509200"/>
          </a:xfrm>
          <a:prstGeom prst="rect">
            <a:avLst/>
          </a:prstGeom>
          <a:noFill/>
        </p:spPr>
        <p:txBody>
          <a:bodyPr wrap="square" rtlCol="0">
            <a:spAutoFit/>
          </a:bodyPr>
          <a:lstStyle/>
          <a:p>
            <a:pPr marL="0" marR="0">
              <a:spcBef>
                <a:spcPts val="0"/>
              </a:spcBef>
              <a:spcAft>
                <a:spcPts val="0"/>
              </a:spcAft>
            </a:pPr>
            <a:r>
              <a:rPr lang="en-US" sz="3200" dirty="0">
                <a:effectLst/>
                <a:ea typeface="Times New Roman" panose="02020603050405020304" pitchFamily="18" charset="0"/>
              </a:rPr>
              <a:t>There are some expenses that </a:t>
            </a:r>
            <a:r>
              <a:rPr lang="en-US" sz="3200" b="1" i="1" dirty="0">
                <a:effectLst/>
                <a:ea typeface="Times New Roman" panose="02020603050405020304" pitchFamily="18" charset="0"/>
              </a:rPr>
              <a:t>will not</a:t>
            </a:r>
            <a:r>
              <a:rPr lang="en-US" sz="3200" dirty="0">
                <a:effectLst/>
                <a:ea typeface="Times New Roman" panose="02020603050405020304" pitchFamily="18" charset="0"/>
              </a:rPr>
              <a:t> be considered within a grant proposal:</a:t>
            </a:r>
          </a:p>
          <a:p>
            <a:pPr marL="0" marR="0">
              <a:spcBef>
                <a:spcPts val="0"/>
              </a:spcBef>
              <a:spcAft>
                <a:spcPts val="0"/>
              </a:spcAft>
            </a:pPr>
            <a:r>
              <a:rPr lang="en-US" sz="3200" dirty="0">
                <a:effectLst/>
                <a:ea typeface="Times New Roman" panose="02020603050405020304" pitchFamily="18" charset="0"/>
              </a:rPr>
              <a:t> </a:t>
            </a:r>
          </a:p>
          <a:p>
            <a:pPr marL="457200" marR="0" lvl="0" indent="-4572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Expenses for travel outside of the State of Minnesota, </a:t>
            </a:r>
          </a:p>
          <a:p>
            <a:pPr marL="457200" marR="0" lvl="0" indent="-4572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Durable equipment such as iPads, computers, monitors and AV,</a:t>
            </a:r>
          </a:p>
          <a:p>
            <a:pPr marL="457200" marR="0" lvl="0" indent="-4572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Support capital costs (such as improvements, construction, property, or equipment),</a:t>
            </a:r>
          </a:p>
          <a:p>
            <a:pPr marL="457200" marR="0" lvl="0" indent="-4572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T-shirts, promotional items, or gifts given to promote the applicant’s brand, </a:t>
            </a:r>
          </a:p>
          <a:p>
            <a:pPr marL="457200" marR="0" lvl="0" indent="-4572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Food expenses when expenses are either (</a:t>
            </a:r>
            <a:r>
              <a:rPr lang="en-US" sz="3200" dirty="0" err="1">
                <a:effectLst/>
                <a:ea typeface="Gill Sans MT" panose="020B0502020104020203" pitchFamily="34" charset="0"/>
                <a:cs typeface="Times New Roman" panose="02020603050405020304" pitchFamily="18" charset="0"/>
              </a:rPr>
              <a:t>i</a:t>
            </a:r>
            <a:r>
              <a:rPr lang="en-US" sz="3200" dirty="0">
                <a:effectLst/>
                <a:ea typeface="Gill Sans MT" panose="020B0502020104020203" pitchFamily="34" charset="0"/>
                <a:cs typeface="Times New Roman" panose="02020603050405020304" pitchFamily="18" charset="0"/>
              </a:rPr>
              <a:t>) incurred during the planning phase of the project, or (ii) are not essential to the final program,</a:t>
            </a:r>
          </a:p>
          <a:p>
            <a:pPr marL="457200" marR="0" lvl="0" indent="-4572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Wages, salary, and benefits of staff for the time that such individuals are not working on the project, and</a:t>
            </a:r>
          </a:p>
          <a:p>
            <a:pPr marL="457200" marR="0" lvl="0" indent="-457200">
              <a:spcBef>
                <a:spcPts val="0"/>
              </a:spcBef>
              <a:spcAft>
                <a:spcPts val="0"/>
              </a:spcAft>
              <a:buFont typeface="Arial" panose="020B0604020202020204" pitchFamily="34" charset="0"/>
              <a:buChar char="•"/>
            </a:pPr>
            <a:r>
              <a:rPr lang="en-US" sz="3200" dirty="0">
                <a:effectLst/>
                <a:ea typeface="Gill Sans MT" panose="020B0502020104020203" pitchFamily="34" charset="0"/>
                <a:cs typeface="Times New Roman" panose="02020603050405020304" pitchFamily="18" charset="0"/>
              </a:rPr>
              <a:t>Start, match, or add to any type of capital campaign.</a:t>
            </a:r>
            <a:endParaRPr lang="en-US" sz="3200" dirty="0"/>
          </a:p>
        </p:txBody>
      </p:sp>
    </p:spTree>
    <p:extLst>
      <p:ext uri="{BB962C8B-B14F-4D97-AF65-F5344CB8AC3E}">
        <p14:creationId xmlns:p14="http://schemas.microsoft.com/office/powerpoint/2010/main" val="662540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LEGISLATIVE GOALS</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5" name="TextBox 3">
            <a:extLst>
              <a:ext uri="{FF2B5EF4-FFF2-40B4-BE49-F238E27FC236}">
                <a16:creationId xmlns:a16="http://schemas.microsoft.com/office/drawing/2014/main" id="{58FA7DD9-F5CF-C135-CB72-EB8C1880D8FA}"/>
              </a:ext>
            </a:extLst>
          </p:cNvPr>
          <p:cNvSpPr txBox="1"/>
          <p:nvPr/>
        </p:nvSpPr>
        <p:spPr>
          <a:xfrm>
            <a:off x="532456" y="2265805"/>
            <a:ext cx="17223087" cy="1179810"/>
          </a:xfrm>
          <a:prstGeom prst="rect">
            <a:avLst/>
          </a:prstGeom>
          <a:gradFill flip="none" rotWithShape="1">
            <a:gsLst>
              <a:gs pos="0">
                <a:srgbClr val="00A8C0">
                  <a:tint val="66000"/>
                  <a:satMod val="160000"/>
                </a:srgbClr>
              </a:gs>
              <a:gs pos="50000">
                <a:srgbClr val="00A8C0">
                  <a:tint val="44500"/>
                  <a:satMod val="160000"/>
                </a:srgbClr>
              </a:gs>
              <a:gs pos="100000">
                <a:srgbClr val="00A8C0">
                  <a:tint val="23500"/>
                  <a:satMod val="160000"/>
                </a:srgbClr>
              </a:gs>
            </a:gsLst>
            <a:lin ang="5400000" scaled="1"/>
            <a:tileRect/>
          </a:gradFill>
          <a:ln>
            <a:noFill/>
          </a:ln>
          <a:effectLst>
            <a:glow rad="228600">
              <a:schemeClr val="accent5">
                <a:satMod val="175000"/>
                <a:alpha val="40000"/>
              </a:schemeClr>
            </a:glow>
          </a:effectLst>
          <a:scene3d>
            <a:camera prst="obliqueTopLeft"/>
            <a:lightRig rig="threePt" dir="t"/>
          </a:scene3d>
        </p:spPr>
        <p:txBody>
          <a:bodyPr wrap="square" lIns="0" tIns="0" rIns="0" bIns="0" rtlCol="0" anchor="t">
            <a:spAutoFit/>
          </a:bodyPr>
          <a:lstStyle/>
          <a:p>
            <a:pPr algn="ctr">
              <a:lnSpc>
                <a:spcPts val="4550"/>
              </a:lnSpc>
            </a:pPr>
            <a:r>
              <a:rPr lang="en-US" sz="4400" b="1" spc="350" dirty="0">
                <a:solidFill>
                  <a:schemeClr val="tx2"/>
                </a:solidFill>
                <a:latin typeface="Gill Sans MT" panose="020B0502020104020203" pitchFamily="34" charset="0"/>
              </a:rPr>
              <a:t>Cultural Heritage Grants</a:t>
            </a:r>
          </a:p>
          <a:p>
            <a:pPr algn="ctr">
              <a:lnSpc>
                <a:spcPts val="4550"/>
              </a:lnSpc>
            </a:pPr>
            <a:r>
              <a:rPr lang="en-US" sz="4400" b="1" spc="350" dirty="0">
                <a:solidFill>
                  <a:schemeClr val="tx2"/>
                </a:solidFill>
                <a:latin typeface="Gill Sans MT" panose="020B0502020104020203" pitchFamily="34" charset="0"/>
              </a:rPr>
              <a:t>$8,000,000</a:t>
            </a:r>
          </a:p>
        </p:txBody>
      </p:sp>
      <p:sp>
        <p:nvSpPr>
          <p:cNvPr id="9" name="TextBox 8">
            <a:extLst>
              <a:ext uri="{FF2B5EF4-FFF2-40B4-BE49-F238E27FC236}">
                <a16:creationId xmlns:a16="http://schemas.microsoft.com/office/drawing/2014/main" id="{1E8F3083-75C2-1005-5B6C-9EC80B47DCC9}"/>
              </a:ext>
            </a:extLst>
          </p:cNvPr>
          <p:cNvSpPr txBox="1"/>
          <p:nvPr/>
        </p:nvSpPr>
        <p:spPr>
          <a:xfrm>
            <a:off x="532455" y="3791400"/>
            <a:ext cx="17223087" cy="5555367"/>
          </a:xfrm>
          <a:prstGeom prst="rect">
            <a:avLst/>
          </a:prstGeom>
          <a:noFill/>
        </p:spPr>
        <p:txBody>
          <a:bodyPr wrap="square" rtlCol="0">
            <a:spAutoFit/>
          </a:bodyPr>
          <a:lstStyle/>
          <a:p>
            <a:pPr algn="l"/>
            <a:r>
              <a:rPr lang="en-US" sz="3200" b="0" i="0" dirty="0">
                <a:solidFill>
                  <a:srgbClr val="222222"/>
                </a:solidFill>
                <a:effectLst/>
                <a:latin typeface="+mj-lt"/>
              </a:rPr>
              <a:t>Aligning with the intent and legislative language of this grant opportunity, the goals of these grants are to:</a:t>
            </a:r>
          </a:p>
          <a:p>
            <a:pPr lvl="1">
              <a:buFont typeface="Arial" panose="020B0604020202020204" pitchFamily="34" charset="0"/>
              <a:buChar char="•"/>
            </a:pPr>
            <a:r>
              <a:rPr lang="en-US" sz="3200" b="0" i="0" dirty="0">
                <a:solidFill>
                  <a:srgbClr val="222222"/>
                </a:solidFill>
                <a:effectLst/>
                <a:latin typeface="+mj-lt"/>
              </a:rPr>
              <a:t>Preserve and honor the cultural heritage of Minnesota.</a:t>
            </a:r>
          </a:p>
          <a:p>
            <a:pPr lvl="1">
              <a:buFont typeface="Arial" panose="020B0604020202020204" pitchFamily="34" charset="0"/>
              <a:buChar char="•"/>
            </a:pPr>
            <a:r>
              <a:rPr lang="en-US" sz="3200" b="0" i="0" dirty="0">
                <a:solidFill>
                  <a:srgbClr val="222222"/>
                </a:solidFill>
                <a:effectLst/>
                <a:latin typeface="+mj-lt"/>
              </a:rPr>
              <a:t>Provide education and student outreach on cultural diversity.</a:t>
            </a:r>
          </a:p>
          <a:p>
            <a:pPr lvl="1">
              <a:buFont typeface="Arial" panose="020B0604020202020204" pitchFamily="34" charset="0"/>
              <a:buChar char="•"/>
            </a:pPr>
            <a:r>
              <a:rPr lang="en-US" sz="3200" b="0" i="0" dirty="0">
                <a:solidFill>
                  <a:srgbClr val="222222"/>
                </a:solidFill>
                <a:effectLst/>
                <a:latin typeface="+mj-lt"/>
              </a:rPr>
              <a:t>Expand the development of culturally diverse humanities programming in Minnesota.</a:t>
            </a:r>
          </a:p>
          <a:p>
            <a:pPr lvl="1">
              <a:buFont typeface="Arial" panose="020B0604020202020204" pitchFamily="34" charset="0"/>
              <a:buChar char="•"/>
            </a:pPr>
            <a:r>
              <a:rPr lang="en-US" sz="3200" b="0" i="0" dirty="0">
                <a:solidFill>
                  <a:srgbClr val="222222"/>
                </a:solidFill>
                <a:effectLst/>
                <a:latin typeface="+mj-lt"/>
              </a:rPr>
              <a:t>Empower communities in building identity and culture.</a:t>
            </a:r>
          </a:p>
          <a:p>
            <a:pPr lvl="1"/>
            <a:endParaRPr lang="en-US" sz="3200" dirty="0">
              <a:solidFill>
                <a:srgbClr val="222222"/>
              </a:solidFill>
              <a:latin typeface="+mj-lt"/>
            </a:endParaRPr>
          </a:p>
          <a:p>
            <a:pPr algn="l"/>
            <a:r>
              <a:rPr lang="en-US" sz="3200" b="0" i="0" dirty="0">
                <a:solidFill>
                  <a:srgbClr val="222222"/>
                </a:solidFill>
                <a:effectLst/>
                <a:latin typeface="+mj-lt"/>
              </a:rPr>
              <a:t>Aligning with the outcomes of Legacy, these grants should also:</a:t>
            </a:r>
          </a:p>
          <a:p>
            <a:pPr lvl="1">
              <a:buFont typeface="Arial" panose="020B0604020202020204" pitchFamily="34" charset="0"/>
              <a:buChar char="•"/>
            </a:pPr>
            <a:r>
              <a:rPr lang="en-US" sz="3200" b="0" i="0" dirty="0">
                <a:solidFill>
                  <a:srgbClr val="222222"/>
                </a:solidFill>
                <a:effectLst/>
                <a:latin typeface="+mj-lt"/>
              </a:rPr>
              <a:t>Amplify arts, culture, and heritage in Minnesota.</a:t>
            </a:r>
          </a:p>
          <a:p>
            <a:pPr lvl="1">
              <a:buFont typeface="Arial" panose="020B0604020202020204" pitchFamily="34" charset="0"/>
              <a:buChar char="•"/>
            </a:pPr>
            <a:r>
              <a:rPr lang="en-US" sz="3200" dirty="0">
                <a:solidFill>
                  <a:srgbClr val="222222"/>
                </a:solidFill>
                <a:latin typeface="+mj-lt"/>
              </a:rPr>
              <a:t>Increase the depth and breadth of Minnesotans who will connect with arts, culture, and heritage.</a:t>
            </a:r>
            <a:endParaRPr lang="en-US" sz="3200" b="0" i="0" dirty="0">
              <a:solidFill>
                <a:srgbClr val="222222"/>
              </a:solidFill>
              <a:effectLst/>
              <a:latin typeface="+mj-lt"/>
            </a:endParaRPr>
          </a:p>
          <a:p>
            <a:pPr lvl="1"/>
            <a:endParaRPr lang="en-US" sz="3500" b="0" i="0" dirty="0">
              <a:solidFill>
                <a:srgbClr val="222222"/>
              </a:solidFill>
              <a:effectLst/>
            </a:endParaRPr>
          </a:p>
        </p:txBody>
      </p:sp>
    </p:spTree>
    <p:extLst>
      <p:ext uri="{BB962C8B-B14F-4D97-AF65-F5344CB8AC3E}">
        <p14:creationId xmlns:p14="http://schemas.microsoft.com/office/powerpoint/2010/main" val="3080473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LEGISLATIVE GOALS</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5" name="TextBox 3">
            <a:extLst>
              <a:ext uri="{FF2B5EF4-FFF2-40B4-BE49-F238E27FC236}">
                <a16:creationId xmlns:a16="http://schemas.microsoft.com/office/drawing/2014/main" id="{58FA7DD9-F5CF-C135-CB72-EB8C1880D8FA}"/>
              </a:ext>
            </a:extLst>
          </p:cNvPr>
          <p:cNvSpPr txBox="1"/>
          <p:nvPr/>
        </p:nvSpPr>
        <p:spPr>
          <a:xfrm>
            <a:off x="532456" y="2265805"/>
            <a:ext cx="17223087" cy="1179810"/>
          </a:xfrm>
          <a:prstGeom prst="rect">
            <a:avLst/>
          </a:prstGeom>
          <a:gradFill flip="none" rotWithShape="1">
            <a:gsLst>
              <a:gs pos="0">
                <a:srgbClr val="00A8C0">
                  <a:tint val="66000"/>
                  <a:satMod val="160000"/>
                </a:srgbClr>
              </a:gs>
              <a:gs pos="50000">
                <a:srgbClr val="00A8C0">
                  <a:tint val="44500"/>
                  <a:satMod val="160000"/>
                </a:srgbClr>
              </a:gs>
              <a:gs pos="100000">
                <a:srgbClr val="00A8C0">
                  <a:tint val="23500"/>
                  <a:satMod val="160000"/>
                </a:srgbClr>
              </a:gs>
            </a:gsLst>
            <a:lin ang="5400000" scaled="1"/>
            <a:tileRect/>
          </a:gradFill>
          <a:ln>
            <a:noFill/>
          </a:ln>
          <a:effectLst>
            <a:glow rad="228600">
              <a:schemeClr val="accent5">
                <a:satMod val="175000"/>
                <a:alpha val="40000"/>
              </a:schemeClr>
            </a:glow>
          </a:effectLst>
          <a:scene3d>
            <a:camera prst="obliqueTopLeft"/>
            <a:lightRig rig="threePt" dir="t"/>
          </a:scene3d>
        </p:spPr>
        <p:txBody>
          <a:bodyPr wrap="square" lIns="0" tIns="0" rIns="0" bIns="0" rtlCol="0" anchor="t">
            <a:spAutoFit/>
          </a:bodyPr>
          <a:lstStyle/>
          <a:p>
            <a:pPr algn="ctr">
              <a:lnSpc>
                <a:spcPts val="4550"/>
              </a:lnSpc>
            </a:pPr>
            <a:r>
              <a:rPr lang="en-US" sz="4400" b="1" spc="350" dirty="0">
                <a:solidFill>
                  <a:schemeClr val="tx2"/>
                </a:solidFill>
                <a:latin typeface="Gill Sans MT" panose="020B0502020104020203" pitchFamily="34" charset="0"/>
              </a:rPr>
              <a:t>Capacity Building Grants</a:t>
            </a:r>
          </a:p>
          <a:p>
            <a:pPr algn="ctr">
              <a:lnSpc>
                <a:spcPts val="4550"/>
              </a:lnSpc>
            </a:pPr>
            <a:r>
              <a:rPr lang="en-US" sz="4400" b="1" spc="350" dirty="0">
                <a:solidFill>
                  <a:schemeClr val="tx2"/>
                </a:solidFill>
                <a:latin typeface="Gill Sans MT" panose="020B0502020104020203" pitchFamily="34" charset="0"/>
              </a:rPr>
              <a:t>$750,000</a:t>
            </a:r>
          </a:p>
        </p:txBody>
      </p:sp>
      <p:sp>
        <p:nvSpPr>
          <p:cNvPr id="9" name="TextBox 8">
            <a:extLst>
              <a:ext uri="{FF2B5EF4-FFF2-40B4-BE49-F238E27FC236}">
                <a16:creationId xmlns:a16="http://schemas.microsoft.com/office/drawing/2014/main" id="{1E8F3083-75C2-1005-5B6C-9EC80B47DCC9}"/>
              </a:ext>
            </a:extLst>
          </p:cNvPr>
          <p:cNvSpPr txBox="1"/>
          <p:nvPr/>
        </p:nvSpPr>
        <p:spPr>
          <a:xfrm>
            <a:off x="532456" y="3541486"/>
            <a:ext cx="17223087" cy="6093976"/>
          </a:xfrm>
          <a:prstGeom prst="rect">
            <a:avLst/>
          </a:prstGeom>
          <a:noFill/>
        </p:spPr>
        <p:txBody>
          <a:bodyPr wrap="square" rtlCol="0">
            <a:spAutoFit/>
          </a:bodyPr>
          <a:lstStyle/>
          <a:p>
            <a:pPr algn="l"/>
            <a:endParaRPr lang="en-US" sz="3500" b="0" i="0" dirty="0">
              <a:solidFill>
                <a:srgbClr val="222222"/>
              </a:solidFill>
              <a:effectLst/>
            </a:endParaRPr>
          </a:p>
          <a:p>
            <a:pPr algn="l"/>
            <a:r>
              <a:rPr lang="en-US" sz="3200" b="0" i="0" dirty="0">
                <a:solidFill>
                  <a:srgbClr val="222222"/>
                </a:solidFill>
                <a:effectLst/>
              </a:rPr>
              <a:t>Aligning with the intent and legislative language of this grant opportunity, the goals of these grants are to:</a:t>
            </a:r>
          </a:p>
          <a:p>
            <a:pPr marL="914400" lvl="1" indent="-457200">
              <a:buFont typeface="Arial" panose="020B0604020202020204" pitchFamily="34" charset="0"/>
              <a:buChar char="•"/>
            </a:pPr>
            <a:r>
              <a:rPr lang="en-US" sz="3200" b="0" i="0" dirty="0">
                <a:solidFill>
                  <a:srgbClr val="222222"/>
                </a:solidFill>
                <a:effectLst/>
              </a:rPr>
              <a:t>Provide funding to cultural organizations that have a history of working with diverse cultural communities</a:t>
            </a:r>
            <a:endParaRPr lang="en-US" sz="3200" dirty="0">
              <a:solidFill>
                <a:srgbClr val="222222"/>
              </a:solidFill>
            </a:endParaRPr>
          </a:p>
          <a:p>
            <a:pPr marL="914400" lvl="1" indent="-457200">
              <a:buFont typeface="Arial" panose="020B0604020202020204" pitchFamily="34" charset="0"/>
              <a:buChar char="•"/>
            </a:pPr>
            <a:r>
              <a:rPr lang="en-US" sz="3200" b="0" i="0" dirty="0">
                <a:solidFill>
                  <a:srgbClr val="222222"/>
                </a:solidFill>
                <a:effectLst/>
              </a:rPr>
              <a:t>Assist them with grant writing, fundraising, and capacity building, to develop into more robust cultural organizations.</a:t>
            </a:r>
          </a:p>
          <a:p>
            <a:pPr marL="914400" lvl="1" indent="-457200">
              <a:buFont typeface="Arial" panose="020B0604020202020204" pitchFamily="34" charset="0"/>
              <a:buChar char="•"/>
            </a:pPr>
            <a:endParaRPr lang="en-US" sz="3200" dirty="0">
              <a:solidFill>
                <a:srgbClr val="222222"/>
              </a:solidFill>
            </a:endParaRPr>
          </a:p>
          <a:p>
            <a:pPr algn="l"/>
            <a:r>
              <a:rPr lang="en-US" sz="3200" b="0" i="0" dirty="0">
                <a:solidFill>
                  <a:srgbClr val="222222"/>
                </a:solidFill>
                <a:effectLst/>
              </a:rPr>
              <a:t>Aligning with the outcomes of Legacy, these grants should also:</a:t>
            </a:r>
          </a:p>
          <a:p>
            <a:pPr lvl="1">
              <a:buFont typeface="Arial" panose="020B0604020202020204" pitchFamily="34" charset="0"/>
              <a:buChar char="•"/>
            </a:pPr>
            <a:r>
              <a:rPr lang="en-US" sz="3200" b="0" i="0" dirty="0">
                <a:solidFill>
                  <a:srgbClr val="222222"/>
                </a:solidFill>
                <a:effectLst/>
              </a:rPr>
              <a:t>Amplify arts, culture, and heritage in Minnesota.</a:t>
            </a:r>
          </a:p>
          <a:p>
            <a:pPr lvl="1">
              <a:buFont typeface="Arial" panose="020B0604020202020204" pitchFamily="34" charset="0"/>
              <a:buChar char="•"/>
            </a:pPr>
            <a:r>
              <a:rPr lang="en-US" sz="3200" dirty="0">
                <a:solidFill>
                  <a:srgbClr val="222222"/>
                </a:solidFill>
              </a:rPr>
              <a:t>Increase the depth and breadth of Minnesotans who will connect with arts, culture, and heritage.</a:t>
            </a:r>
            <a:endParaRPr lang="en-US" sz="3200" b="0" i="0" dirty="0">
              <a:solidFill>
                <a:srgbClr val="222222"/>
              </a:solidFill>
              <a:effectLst/>
            </a:endParaRPr>
          </a:p>
          <a:p>
            <a:pPr marL="914400" lvl="1" indent="-457200">
              <a:buFont typeface="Arial" panose="020B0604020202020204" pitchFamily="34" charset="0"/>
              <a:buChar char="•"/>
            </a:pPr>
            <a:endParaRPr lang="en-US" sz="3500" b="0" i="0" dirty="0">
              <a:solidFill>
                <a:srgbClr val="222222"/>
              </a:solidFill>
              <a:effectLst/>
            </a:endParaRPr>
          </a:p>
        </p:txBody>
      </p:sp>
    </p:spTree>
    <p:extLst>
      <p:ext uri="{BB962C8B-B14F-4D97-AF65-F5344CB8AC3E}">
        <p14:creationId xmlns:p14="http://schemas.microsoft.com/office/powerpoint/2010/main" val="685098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LEGISLATIVE GOALS</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5" name="TextBox 3">
            <a:extLst>
              <a:ext uri="{FF2B5EF4-FFF2-40B4-BE49-F238E27FC236}">
                <a16:creationId xmlns:a16="http://schemas.microsoft.com/office/drawing/2014/main" id="{58FA7DD9-F5CF-C135-CB72-EB8C1880D8FA}"/>
              </a:ext>
            </a:extLst>
          </p:cNvPr>
          <p:cNvSpPr txBox="1"/>
          <p:nvPr/>
        </p:nvSpPr>
        <p:spPr>
          <a:xfrm>
            <a:off x="532455" y="2044543"/>
            <a:ext cx="17223087" cy="1179810"/>
          </a:xfrm>
          <a:prstGeom prst="rect">
            <a:avLst/>
          </a:prstGeom>
          <a:gradFill flip="none" rotWithShape="1">
            <a:gsLst>
              <a:gs pos="0">
                <a:srgbClr val="00A8C0">
                  <a:tint val="66000"/>
                  <a:satMod val="160000"/>
                </a:srgbClr>
              </a:gs>
              <a:gs pos="50000">
                <a:srgbClr val="00A8C0">
                  <a:tint val="44500"/>
                  <a:satMod val="160000"/>
                </a:srgbClr>
              </a:gs>
              <a:gs pos="100000">
                <a:srgbClr val="00A8C0">
                  <a:tint val="23500"/>
                  <a:satMod val="160000"/>
                </a:srgbClr>
              </a:gs>
            </a:gsLst>
            <a:lin ang="5400000" scaled="1"/>
            <a:tileRect/>
          </a:gradFill>
          <a:ln>
            <a:noFill/>
          </a:ln>
          <a:effectLst>
            <a:glow rad="228600">
              <a:schemeClr val="accent5">
                <a:satMod val="175000"/>
                <a:alpha val="40000"/>
              </a:schemeClr>
            </a:glow>
          </a:effectLst>
          <a:scene3d>
            <a:camera prst="obliqueTopLeft"/>
            <a:lightRig rig="threePt" dir="t"/>
          </a:scene3d>
        </p:spPr>
        <p:txBody>
          <a:bodyPr wrap="square" lIns="0" tIns="0" rIns="0" bIns="0" rtlCol="0" anchor="t">
            <a:spAutoFit/>
          </a:bodyPr>
          <a:lstStyle/>
          <a:p>
            <a:pPr algn="ctr">
              <a:lnSpc>
                <a:spcPts val="4550"/>
              </a:lnSpc>
            </a:pPr>
            <a:r>
              <a:rPr lang="en-US" sz="4400" b="1" spc="350" dirty="0">
                <a:solidFill>
                  <a:schemeClr val="tx2"/>
                </a:solidFill>
                <a:latin typeface="Gill Sans MT" panose="020B0502020104020203" pitchFamily="34" charset="0"/>
              </a:rPr>
              <a:t>Emergency Response Grants</a:t>
            </a:r>
          </a:p>
          <a:p>
            <a:pPr algn="ctr">
              <a:lnSpc>
                <a:spcPts val="4550"/>
              </a:lnSpc>
            </a:pPr>
            <a:r>
              <a:rPr lang="en-US" sz="4400" b="1" spc="350" dirty="0">
                <a:solidFill>
                  <a:schemeClr val="tx2"/>
                </a:solidFill>
                <a:latin typeface="Gill Sans MT" panose="020B0502020104020203" pitchFamily="34" charset="0"/>
              </a:rPr>
              <a:t>$100,000</a:t>
            </a:r>
          </a:p>
        </p:txBody>
      </p:sp>
      <p:sp>
        <p:nvSpPr>
          <p:cNvPr id="9" name="TextBox 8">
            <a:extLst>
              <a:ext uri="{FF2B5EF4-FFF2-40B4-BE49-F238E27FC236}">
                <a16:creationId xmlns:a16="http://schemas.microsoft.com/office/drawing/2014/main" id="{1E8F3083-75C2-1005-5B6C-9EC80B47DCC9}"/>
              </a:ext>
            </a:extLst>
          </p:cNvPr>
          <p:cNvSpPr txBox="1"/>
          <p:nvPr/>
        </p:nvSpPr>
        <p:spPr>
          <a:xfrm>
            <a:off x="532454" y="3601755"/>
            <a:ext cx="17223087" cy="5555367"/>
          </a:xfrm>
          <a:prstGeom prst="rect">
            <a:avLst/>
          </a:prstGeom>
          <a:noFill/>
        </p:spPr>
        <p:txBody>
          <a:bodyPr wrap="square" rtlCol="0">
            <a:spAutoFit/>
          </a:bodyPr>
          <a:lstStyle/>
          <a:p>
            <a:pPr algn="l"/>
            <a:r>
              <a:rPr lang="en-US" sz="3200" b="0" i="0" dirty="0">
                <a:solidFill>
                  <a:srgbClr val="222222"/>
                </a:solidFill>
                <a:effectLst/>
              </a:rPr>
              <a:t>Aligning with the intent and legislative language of this grant opportunity, the goals of these grants are to:</a:t>
            </a:r>
          </a:p>
          <a:p>
            <a:pPr marL="688975" indent="-284163" algn="l">
              <a:buFont typeface="Arial" panose="020B0604020202020204" pitchFamily="34" charset="0"/>
              <a:buChar char="•"/>
            </a:pPr>
            <a:r>
              <a:rPr lang="en-US" sz="3200" dirty="0">
                <a:solidFill>
                  <a:srgbClr val="222222"/>
                </a:solidFill>
              </a:rPr>
              <a:t>P</a:t>
            </a:r>
            <a:r>
              <a:rPr lang="en-US" sz="3200" b="0" i="0" dirty="0">
                <a:solidFill>
                  <a:srgbClr val="222222"/>
                </a:solidFill>
                <a:effectLst/>
              </a:rPr>
              <a:t>rovide funding to organizations within Minnesota that have a history of working with diverse cultural communities</a:t>
            </a:r>
          </a:p>
          <a:p>
            <a:pPr marL="688975" indent="-284163" algn="l">
              <a:buFont typeface="Arial" panose="020B0604020202020204" pitchFamily="34" charset="0"/>
              <a:buChar char="•"/>
            </a:pPr>
            <a:r>
              <a:rPr lang="en-US" sz="3200" b="0" i="0" dirty="0">
                <a:solidFill>
                  <a:srgbClr val="222222"/>
                </a:solidFill>
                <a:effectLst/>
              </a:rPr>
              <a:t>Quickly assist community in responding to a crisis or major events brought about by violence, strife, intolerance, or hatred.</a:t>
            </a:r>
          </a:p>
          <a:p>
            <a:pPr algn="l"/>
            <a:endParaRPr lang="en-US" sz="3200" dirty="0">
              <a:solidFill>
                <a:srgbClr val="222222"/>
              </a:solidFill>
            </a:endParaRPr>
          </a:p>
          <a:p>
            <a:pPr algn="l"/>
            <a:r>
              <a:rPr lang="en-US" sz="3200" b="0" i="0" dirty="0">
                <a:solidFill>
                  <a:srgbClr val="222222"/>
                </a:solidFill>
                <a:effectLst/>
              </a:rPr>
              <a:t>Aligning with the outcomes of </a:t>
            </a:r>
            <a:r>
              <a:rPr lang="en-US" sz="3200" dirty="0">
                <a:solidFill>
                  <a:srgbClr val="222222"/>
                </a:solidFill>
              </a:rPr>
              <a:t>Legacy</a:t>
            </a:r>
            <a:r>
              <a:rPr lang="en-US" sz="3200" b="0" i="0" dirty="0">
                <a:solidFill>
                  <a:srgbClr val="222222"/>
                </a:solidFill>
                <a:effectLst/>
              </a:rPr>
              <a:t>, these grants should also:</a:t>
            </a:r>
          </a:p>
          <a:p>
            <a:pPr marL="630238" lvl="1" indent="-285750">
              <a:buFont typeface="Arial" panose="020B0604020202020204" pitchFamily="34" charset="0"/>
              <a:buChar char="•"/>
            </a:pPr>
            <a:r>
              <a:rPr lang="en-US" sz="3200" b="0" i="0" dirty="0">
                <a:solidFill>
                  <a:srgbClr val="222222"/>
                </a:solidFill>
                <a:effectLst/>
              </a:rPr>
              <a:t>Amplify arts, culture, and heritage in Minnesota.</a:t>
            </a:r>
          </a:p>
          <a:p>
            <a:pPr marL="630238" lvl="1" indent="-285750">
              <a:buFont typeface="Arial" panose="020B0604020202020204" pitchFamily="34" charset="0"/>
              <a:buChar char="•"/>
            </a:pPr>
            <a:r>
              <a:rPr lang="en-US" sz="3200" dirty="0">
                <a:solidFill>
                  <a:srgbClr val="222222"/>
                </a:solidFill>
              </a:rPr>
              <a:t>Increase the depth and breadth of Minnesotans who will connect with arts, culture, and heritage.</a:t>
            </a:r>
            <a:endParaRPr lang="en-US" sz="3200" b="0" i="0" dirty="0">
              <a:solidFill>
                <a:srgbClr val="222222"/>
              </a:solidFill>
              <a:effectLst/>
            </a:endParaRPr>
          </a:p>
          <a:p>
            <a:pPr algn="l"/>
            <a:endParaRPr lang="en-US" sz="3500" b="0" i="0" dirty="0">
              <a:solidFill>
                <a:srgbClr val="222222"/>
              </a:solidFill>
              <a:effectLst/>
              <a:latin typeface="+mj-lt"/>
            </a:endParaRPr>
          </a:p>
        </p:txBody>
      </p:sp>
    </p:spTree>
    <p:extLst>
      <p:ext uri="{BB962C8B-B14F-4D97-AF65-F5344CB8AC3E}">
        <p14:creationId xmlns:p14="http://schemas.microsoft.com/office/powerpoint/2010/main" val="1649433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LEGISLATIVE GOALS</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5" name="TextBox 3">
            <a:extLst>
              <a:ext uri="{FF2B5EF4-FFF2-40B4-BE49-F238E27FC236}">
                <a16:creationId xmlns:a16="http://schemas.microsoft.com/office/drawing/2014/main" id="{58FA7DD9-F5CF-C135-CB72-EB8C1880D8FA}"/>
              </a:ext>
            </a:extLst>
          </p:cNvPr>
          <p:cNvSpPr txBox="1"/>
          <p:nvPr/>
        </p:nvSpPr>
        <p:spPr>
          <a:xfrm>
            <a:off x="532456" y="2265805"/>
            <a:ext cx="17223087" cy="1179810"/>
          </a:xfrm>
          <a:prstGeom prst="rect">
            <a:avLst/>
          </a:prstGeom>
          <a:gradFill flip="none" rotWithShape="1">
            <a:gsLst>
              <a:gs pos="0">
                <a:srgbClr val="00A8C0">
                  <a:tint val="66000"/>
                  <a:satMod val="160000"/>
                </a:srgbClr>
              </a:gs>
              <a:gs pos="50000">
                <a:srgbClr val="00A8C0">
                  <a:tint val="44500"/>
                  <a:satMod val="160000"/>
                </a:srgbClr>
              </a:gs>
              <a:gs pos="100000">
                <a:srgbClr val="00A8C0">
                  <a:tint val="23500"/>
                  <a:satMod val="160000"/>
                </a:srgbClr>
              </a:gs>
            </a:gsLst>
            <a:lin ang="5400000" scaled="1"/>
            <a:tileRect/>
          </a:gradFill>
          <a:ln>
            <a:noFill/>
          </a:ln>
          <a:effectLst>
            <a:glow rad="228600">
              <a:schemeClr val="accent5">
                <a:satMod val="175000"/>
                <a:alpha val="40000"/>
              </a:schemeClr>
            </a:glow>
          </a:effectLst>
          <a:scene3d>
            <a:camera prst="obliqueTopLeft"/>
            <a:lightRig rig="threePt" dir="t"/>
          </a:scene3d>
        </p:spPr>
        <p:txBody>
          <a:bodyPr wrap="square" lIns="0" tIns="0" rIns="0" bIns="0" rtlCol="0" anchor="t">
            <a:spAutoFit/>
          </a:bodyPr>
          <a:lstStyle/>
          <a:p>
            <a:pPr algn="ctr">
              <a:lnSpc>
                <a:spcPts val="4550"/>
              </a:lnSpc>
            </a:pPr>
            <a:r>
              <a:rPr lang="en-US" sz="4400" b="1" spc="350" dirty="0">
                <a:solidFill>
                  <a:schemeClr val="tx2"/>
                </a:solidFill>
                <a:latin typeface="Gill Sans MT" panose="020B0502020104020203" pitchFamily="34" charset="0"/>
              </a:rPr>
              <a:t>Children’s Museums Grants</a:t>
            </a:r>
          </a:p>
          <a:p>
            <a:pPr algn="ctr">
              <a:lnSpc>
                <a:spcPts val="4550"/>
              </a:lnSpc>
            </a:pPr>
            <a:r>
              <a:rPr lang="en-US" sz="4400" b="1" spc="350" dirty="0">
                <a:solidFill>
                  <a:schemeClr val="tx2"/>
                </a:solidFill>
                <a:latin typeface="Gill Sans MT" panose="020B0502020104020203" pitchFamily="34" charset="0"/>
              </a:rPr>
              <a:t>$2,200,000</a:t>
            </a:r>
          </a:p>
        </p:txBody>
      </p:sp>
      <p:sp>
        <p:nvSpPr>
          <p:cNvPr id="9" name="TextBox 8">
            <a:extLst>
              <a:ext uri="{FF2B5EF4-FFF2-40B4-BE49-F238E27FC236}">
                <a16:creationId xmlns:a16="http://schemas.microsoft.com/office/drawing/2014/main" id="{1E8F3083-75C2-1005-5B6C-9EC80B47DCC9}"/>
              </a:ext>
            </a:extLst>
          </p:cNvPr>
          <p:cNvSpPr txBox="1"/>
          <p:nvPr/>
        </p:nvSpPr>
        <p:spPr>
          <a:xfrm>
            <a:off x="532456" y="3541486"/>
            <a:ext cx="17223087" cy="4524315"/>
          </a:xfrm>
          <a:prstGeom prst="rect">
            <a:avLst/>
          </a:prstGeom>
          <a:noFill/>
        </p:spPr>
        <p:txBody>
          <a:bodyPr wrap="square" rtlCol="0">
            <a:spAutoFit/>
          </a:bodyPr>
          <a:lstStyle/>
          <a:p>
            <a:pPr algn="l"/>
            <a:endParaRPr lang="en-US" sz="3200" b="0" i="0" dirty="0">
              <a:solidFill>
                <a:srgbClr val="222222"/>
              </a:solidFill>
              <a:effectLst/>
            </a:endParaRPr>
          </a:p>
          <a:p>
            <a:pPr algn="l"/>
            <a:r>
              <a:rPr lang="en-US" sz="3200" b="0" i="0" dirty="0">
                <a:solidFill>
                  <a:srgbClr val="222222"/>
                </a:solidFill>
                <a:effectLst/>
              </a:rPr>
              <a:t>Aligning with the intent and legislative language of this grant opportunity, the goals of these grants are to provide funding to Children’s Museums in Minnesota. </a:t>
            </a:r>
          </a:p>
          <a:p>
            <a:pPr algn="l"/>
            <a:endParaRPr lang="en-US" sz="3200" dirty="0">
              <a:solidFill>
                <a:srgbClr val="222222"/>
              </a:solidFill>
            </a:endParaRPr>
          </a:p>
          <a:p>
            <a:pPr algn="l"/>
            <a:r>
              <a:rPr lang="en-US" sz="3200" b="0" i="0" dirty="0">
                <a:solidFill>
                  <a:srgbClr val="222222"/>
                </a:solidFill>
                <a:effectLst/>
              </a:rPr>
              <a:t>Priority will be given to the following:</a:t>
            </a:r>
          </a:p>
          <a:p>
            <a:pPr marL="1319213" indent="-344488" algn="l">
              <a:buFont typeface="Arial" panose="020B0604020202020204" pitchFamily="34" charset="0"/>
              <a:buChar char="•"/>
            </a:pPr>
            <a:r>
              <a:rPr lang="en-US" sz="3200" b="0" i="0" dirty="0">
                <a:solidFill>
                  <a:srgbClr val="222222"/>
                </a:solidFill>
                <a:effectLst/>
              </a:rPr>
              <a:t>Youth education,</a:t>
            </a:r>
          </a:p>
          <a:p>
            <a:pPr marL="1319213" indent="-344488" algn="l">
              <a:buFont typeface="Arial" panose="020B0604020202020204" pitchFamily="34" charset="0"/>
              <a:buChar char="•"/>
            </a:pPr>
            <a:r>
              <a:rPr lang="en-US" sz="3200" b="0" i="0" dirty="0">
                <a:solidFill>
                  <a:srgbClr val="222222"/>
                </a:solidFill>
                <a:effectLst/>
              </a:rPr>
              <a:t>New exhibits,</a:t>
            </a:r>
          </a:p>
          <a:p>
            <a:pPr marL="1319213" indent="-344488" algn="l">
              <a:buFont typeface="Arial" panose="020B0604020202020204" pitchFamily="34" charset="0"/>
              <a:buChar char="•"/>
            </a:pPr>
            <a:r>
              <a:rPr lang="en-US" sz="3200" b="0" i="0" dirty="0">
                <a:solidFill>
                  <a:srgbClr val="222222"/>
                </a:solidFill>
                <a:effectLst/>
              </a:rPr>
              <a:t>Outreach to underserved and diverse communities, and</a:t>
            </a:r>
          </a:p>
          <a:p>
            <a:pPr marL="1319213" indent="-344488" algn="l">
              <a:buFont typeface="Arial" panose="020B0604020202020204" pitchFamily="34" charset="0"/>
              <a:buChar char="•"/>
            </a:pPr>
            <a:r>
              <a:rPr lang="en-US" sz="3200" b="0" i="0" dirty="0">
                <a:solidFill>
                  <a:srgbClr val="222222"/>
                </a:solidFill>
                <a:effectLst/>
              </a:rPr>
              <a:t>Programming that celebrates cultural diversity.</a:t>
            </a:r>
          </a:p>
        </p:txBody>
      </p:sp>
    </p:spTree>
    <p:extLst>
      <p:ext uri="{BB962C8B-B14F-4D97-AF65-F5344CB8AC3E}">
        <p14:creationId xmlns:p14="http://schemas.microsoft.com/office/powerpoint/2010/main" val="2405228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LEGISLATIVE GOALS</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5" name="TextBox 3">
            <a:extLst>
              <a:ext uri="{FF2B5EF4-FFF2-40B4-BE49-F238E27FC236}">
                <a16:creationId xmlns:a16="http://schemas.microsoft.com/office/drawing/2014/main" id="{58FA7DD9-F5CF-C135-CB72-EB8C1880D8FA}"/>
              </a:ext>
            </a:extLst>
          </p:cNvPr>
          <p:cNvSpPr txBox="1"/>
          <p:nvPr/>
        </p:nvSpPr>
        <p:spPr>
          <a:xfrm>
            <a:off x="532456" y="2265805"/>
            <a:ext cx="17223087" cy="1179810"/>
          </a:xfrm>
          <a:prstGeom prst="rect">
            <a:avLst/>
          </a:prstGeom>
          <a:gradFill flip="none" rotWithShape="1">
            <a:gsLst>
              <a:gs pos="0">
                <a:srgbClr val="00A8C0">
                  <a:tint val="66000"/>
                  <a:satMod val="160000"/>
                </a:srgbClr>
              </a:gs>
              <a:gs pos="50000">
                <a:srgbClr val="00A8C0">
                  <a:tint val="44500"/>
                  <a:satMod val="160000"/>
                </a:srgbClr>
              </a:gs>
              <a:gs pos="100000">
                <a:srgbClr val="00A8C0">
                  <a:tint val="23500"/>
                  <a:satMod val="160000"/>
                </a:srgbClr>
              </a:gs>
            </a:gsLst>
            <a:lin ang="5400000" scaled="1"/>
            <a:tileRect/>
          </a:gradFill>
          <a:ln>
            <a:noFill/>
          </a:ln>
          <a:effectLst>
            <a:glow rad="228600">
              <a:schemeClr val="accent5">
                <a:satMod val="175000"/>
                <a:alpha val="40000"/>
              </a:schemeClr>
            </a:glow>
          </a:effectLst>
          <a:scene3d>
            <a:camera prst="obliqueTopLeft"/>
            <a:lightRig rig="threePt" dir="t"/>
          </a:scene3d>
        </p:spPr>
        <p:txBody>
          <a:bodyPr wrap="square" lIns="0" tIns="0" rIns="0" bIns="0" rtlCol="0" anchor="t">
            <a:spAutoFit/>
          </a:bodyPr>
          <a:lstStyle/>
          <a:p>
            <a:pPr algn="ctr">
              <a:lnSpc>
                <a:spcPts val="4550"/>
              </a:lnSpc>
            </a:pPr>
            <a:r>
              <a:rPr lang="en-US" sz="4400" b="1" spc="350" dirty="0">
                <a:solidFill>
                  <a:schemeClr val="tx2"/>
                </a:solidFill>
                <a:latin typeface="Gill Sans MT" panose="020B0502020104020203" pitchFamily="34" charset="0"/>
              </a:rPr>
              <a:t>Civics Grants</a:t>
            </a:r>
          </a:p>
          <a:p>
            <a:pPr algn="ctr">
              <a:lnSpc>
                <a:spcPts val="4550"/>
              </a:lnSpc>
            </a:pPr>
            <a:r>
              <a:rPr lang="en-US" sz="4400" b="1" spc="350" dirty="0">
                <a:solidFill>
                  <a:schemeClr val="tx2"/>
                </a:solidFill>
                <a:latin typeface="Gill Sans MT" panose="020B0502020104020203" pitchFamily="34" charset="0"/>
              </a:rPr>
              <a:t>$300,000</a:t>
            </a:r>
          </a:p>
        </p:txBody>
      </p:sp>
      <p:sp>
        <p:nvSpPr>
          <p:cNvPr id="9" name="TextBox 8">
            <a:extLst>
              <a:ext uri="{FF2B5EF4-FFF2-40B4-BE49-F238E27FC236}">
                <a16:creationId xmlns:a16="http://schemas.microsoft.com/office/drawing/2014/main" id="{1E8F3083-75C2-1005-5B6C-9EC80B47DCC9}"/>
              </a:ext>
            </a:extLst>
          </p:cNvPr>
          <p:cNvSpPr txBox="1"/>
          <p:nvPr/>
        </p:nvSpPr>
        <p:spPr>
          <a:xfrm>
            <a:off x="532456" y="3541486"/>
            <a:ext cx="17223087" cy="4185761"/>
          </a:xfrm>
          <a:prstGeom prst="rect">
            <a:avLst/>
          </a:prstGeom>
          <a:noFill/>
        </p:spPr>
        <p:txBody>
          <a:bodyPr wrap="square" rtlCol="0">
            <a:spAutoFit/>
          </a:bodyPr>
          <a:lstStyle/>
          <a:p>
            <a:pPr algn="l"/>
            <a:endParaRPr lang="en-US" sz="3300" b="0" i="0" dirty="0">
              <a:solidFill>
                <a:srgbClr val="222222"/>
              </a:solidFill>
              <a:effectLst/>
              <a:latin typeface="+mj-lt"/>
            </a:endParaRPr>
          </a:p>
          <a:p>
            <a:r>
              <a:rPr lang="en-US" sz="3300" b="0" i="0" dirty="0">
                <a:solidFill>
                  <a:srgbClr val="222222"/>
                </a:solidFill>
                <a:effectLst/>
                <a:latin typeface="+mj-lt"/>
              </a:rPr>
              <a:t>Aligning with the intent and legislative language of this grant opportunity, the goals of these grants for </a:t>
            </a:r>
            <a:r>
              <a:rPr lang="en-US" sz="3300" dirty="0">
                <a:solidFill>
                  <a:srgbClr val="222222"/>
                </a:solidFill>
                <a:latin typeface="+mj-lt"/>
              </a:rPr>
              <a:t>programs and </a:t>
            </a:r>
            <a:r>
              <a:rPr lang="en-US" sz="3300" b="0" i="0" dirty="0">
                <a:solidFill>
                  <a:srgbClr val="222222"/>
                </a:solidFill>
                <a:effectLst/>
                <a:latin typeface="+mj-lt"/>
              </a:rPr>
              <a:t>organizations</a:t>
            </a:r>
            <a:r>
              <a:rPr lang="en-US" sz="3300" dirty="0">
                <a:solidFill>
                  <a:srgbClr val="222222"/>
                </a:solidFill>
                <a:latin typeface="+mj-lt"/>
              </a:rPr>
              <a:t> in</a:t>
            </a:r>
            <a:r>
              <a:rPr lang="en-US" sz="3300" b="0" i="0" dirty="0">
                <a:solidFill>
                  <a:srgbClr val="222222"/>
                </a:solidFill>
                <a:effectLst/>
                <a:latin typeface="+mj-lt"/>
              </a:rPr>
              <a:t> Minnesota who:</a:t>
            </a:r>
          </a:p>
          <a:p>
            <a:pPr algn="l"/>
            <a:endParaRPr lang="en-US" sz="3300" b="0" i="0" dirty="0">
              <a:solidFill>
                <a:srgbClr val="222222"/>
              </a:solidFill>
              <a:effectLst/>
              <a:latin typeface="+mj-lt"/>
            </a:endParaRPr>
          </a:p>
          <a:p>
            <a:pPr marL="1079500" lvl="1" indent="-330200">
              <a:buFont typeface="Arial" panose="020B0604020202020204" pitchFamily="34" charset="0"/>
              <a:buChar char="•"/>
            </a:pPr>
            <a:r>
              <a:rPr lang="en-US" sz="3300" b="0" i="0" dirty="0">
                <a:solidFill>
                  <a:srgbClr val="222222"/>
                </a:solidFill>
                <a:effectLst/>
                <a:latin typeface="+mj-lt"/>
              </a:rPr>
              <a:t>Provide civics education for youth on law, democracy, government, and or debate.</a:t>
            </a:r>
          </a:p>
          <a:p>
            <a:pPr marL="1079500" lvl="1" indent="-330200">
              <a:buFont typeface="Arial" panose="020B0604020202020204" pitchFamily="34" charset="0"/>
              <a:buChar char="•"/>
            </a:pPr>
            <a:r>
              <a:rPr lang="en-US" sz="3300" b="0" i="0" dirty="0">
                <a:solidFill>
                  <a:srgbClr val="222222"/>
                </a:solidFill>
                <a:effectLst/>
                <a:latin typeface="+mj-lt"/>
              </a:rPr>
              <a:t>Conduct civics education programs.</a:t>
            </a:r>
          </a:p>
          <a:p>
            <a:pPr lvl="1">
              <a:buFont typeface="Arial" panose="020B0604020202020204" pitchFamily="34" charset="0"/>
              <a:buChar char="•"/>
            </a:pPr>
            <a:endParaRPr lang="en-US" sz="3300" dirty="0">
              <a:solidFill>
                <a:srgbClr val="222222"/>
              </a:solidFill>
              <a:latin typeface="+mj-lt"/>
            </a:endParaRPr>
          </a:p>
          <a:p>
            <a:pPr lvl="1"/>
            <a:endParaRPr lang="en-US" sz="3500" b="0" i="0" dirty="0">
              <a:solidFill>
                <a:srgbClr val="222222"/>
              </a:solidFill>
              <a:effectLst/>
              <a:latin typeface="+mj-lt"/>
            </a:endParaRPr>
          </a:p>
        </p:txBody>
      </p:sp>
    </p:spTree>
    <p:extLst>
      <p:ext uri="{BB962C8B-B14F-4D97-AF65-F5344CB8AC3E}">
        <p14:creationId xmlns:p14="http://schemas.microsoft.com/office/powerpoint/2010/main" val="2654084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600" dirty="0"/>
              <a:t>PROPOSALS</a:t>
            </a:r>
            <a:endParaRPr kumimoji="0" lang="en-US" sz="6600" b="1" i="0" u="none" strike="noStrike" kern="1200" cap="none" spc="0" normalizeH="0" baseline="0" noProof="0" dirty="0">
              <a:ln>
                <a:noFill/>
              </a:ln>
              <a:solidFill>
                <a:srgbClr val="3C7096"/>
              </a:solidFill>
              <a:effectLst/>
              <a:uLnTx/>
              <a:uFillTx/>
              <a:latin typeface="+mj-lt"/>
              <a:ea typeface="+mj-ea"/>
              <a:cs typeface="+mj-cs"/>
            </a:endParaRP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9" name="TextBox 3">
            <a:extLst>
              <a:ext uri="{FF2B5EF4-FFF2-40B4-BE49-F238E27FC236}">
                <a16:creationId xmlns:a16="http://schemas.microsoft.com/office/drawing/2014/main" id="{4C1BC615-A349-7D15-A61E-6677D5D59465}"/>
              </a:ext>
            </a:extLst>
          </p:cNvPr>
          <p:cNvSpPr txBox="1"/>
          <p:nvPr/>
        </p:nvSpPr>
        <p:spPr>
          <a:xfrm>
            <a:off x="1707648" y="2194866"/>
            <a:ext cx="7114612" cy="549446"/>
          </a:xfrm>
          <a:prstGeom prst="rect">
            <a:avLst/>
          </a:prstGeom>
        </p:spPr>
        <p:txBody>
          <a:bodyPr lIns="0" tIns="0" rIns="0" bIns="0" rtlCol="0" anchor="t">
            <a:spAutoFit/>
          </a:bodyPr>
          <a:lstStyle/>
          <a:p>
            <a:pPr>
              <a:lnSpc>
                <a:spcPts val="4550"/>
              </a:lnSpc>
            </a:pPr>
            <a:r>
              <a:rPr lang="en-US" sz="3500" b="1" spc="350" dirty="0">
                <a:solidFill>
                  <a:srgbClr val="A1C636"/>
                </a:solidFill>
                <a:latin typeface="Gill Sans MT" panose="020B0502020104020203" pitchFamily="34" charset="0"/>
              </a:rPr>
              <a:t>HOW MUCH TO REQUEST?</a:t>
            </a:r>
          </a:p>
        </p:txBody>
      </p:sp>
      <p:sp>
        <p:nvSpPr>
          <p:cNvPr id="10" name="TextBox 3">
            <a:extLst>
              <a:ext uri="{FF2B5EF4-FFF2-40B4-BE49-F238E27FC236}">
                <a16:creationId xmlns:a16="http://schemas.microsoft.com/office/drawing/2014/main" id="{26F75CB2-C5A9-F6E2-5D81-D773197CEB9B}"/>
              </a:ext>
            </a:extLst>
          </p:cNvPr>
          <p:cNvSpPr txBox="1"/>
          <p:nvPr/>
        </p:nvSpPr>
        <p:spPr>
          <a:xfrm>
            <a:off x="10193674" y="2927882"/>
            <a:ext cx="7114612" cy="1139351"/>
          </a:xfrm>
          <a:prstGeom prst="rect">
            <a:avLst/>
          </a:prstGeom>
        </p:spPr>
        <p:txBody>
          <a:bodyPr lIns="0" tIns="0" rIns="0" bIns="0" rtlCol="0" anchor="t">
            <a:spAutoFit/>
          </a:bodyPr>
          <a:lstStyle/>
          <a:p>
            <a:pPr>
              <a:lnSpc>
                <a:spcPts val="4550"/>
              </a:lnSpc>
            </a:pPr>
            <a:r>
              <a:rPr lang="en-US" sz="3500" b="1" spc="350" dirty="0">
                <a:solidFill>
                  <a:srgbClr val="A1C636"/>
                </a:solidFill>
                <a:latin typeface="Gill Sans MT" panose="020B0502020104020203" pitchFamily="34" charset="0"/>
              </a:rPr>
              <a:t>HOW LONG DO WE HAVE TO SPEND THE GRANT?</a:t>
            </a:r>
          </a:p>
        </p:txBody>
      </p:sp>
      <p:sp>
        <p:nvSpPr>
          <p:cNvPr id="12" name="TextBox 7">
            <a:extLst>
              <a:ext uri="{FF2B5EF4-FFF2-40B4-BE49-F238E27FC236}">
                <a16:creationId xmlns:a16="http://schemas.microsoft.com/office/drawing/2014/main" id="{DD4DB712-8283-DB23-31C6-9822669D07DE}"/>
              </a:ext>
            </a:extLst>
          </p:cNvPr>
          <p:cNvSpPr txBox="1"/>
          <p:nvPr/>
        </p:nvSpPr>
        <p:spPr>
          <a:xfrm>
            <a:off x="10098087" y="4395005"/>
            <a:ext cx="7305785" cy="3649525"/>
          </a:xfrm>
          <a:prstGeom prst="rect">
            <a:avLst/>
          </a:prstGeom>
        </p:spPr>
        <p:txBody>
          <a:bodyPr wrap="square" lIns="0" tIns="0" rIns="0" bIns="0" rtlCol="0" anchor="t">
            <a:spAutoFit/>
          </a:bodyPr>
          <a:lstStyle/>
          <a:p>
            <a:pPr marL="571500" indent="-571500">
              <a:lnSpc>
                <a:spcPts val="4800"/>
              </a:lnSpc>
              <a:buFont typeface="Arial" panose="020B0604020202020204" pitchFamily="34" charset="0"/>
              <a:buChar char="•"/>
            </a:pPr>
            <a:r>
              <a:rPr lang="en-US" sz="3600" spc="32" dirty="0">
                <a:latin typeface="Gill Sans MT" panose="020B0502020104020203" pitchFamily="34" charset="0"/>
              </a:rPr>
              <a:t>Determine how long the proposed activities will take.</a:t>
            </a:r>
          </a:p>
          <a:p>
            <a:pPr marL="571500" indent="-571500">
              <a:lnSpc>
                <a:spcPts val="4800"/>
              </a:lnSpc>
              <a:buFont typeface="Arial" panose="020B0604020202020204" pitchFamily="34" charset="0"/>
              <a:buChar char="•"/>
            </a:pPr>
            <a:r>
              <a:rPr lang="en-US" sz="3600" spc="32" dirty="0">
                <a:latin typeface="Gill Sans MT" panose="020B0502020104020203" pitchFamily="34" charset="0"/>
              </a:rPr>
              <a:t>Could be 12 months, or less, or longer.</a:t>
            </a:r>
          </a:p>
          <a:p>
            <a:pPr marL="571500" indent="-571500">
              <a:lnSpc>
                <a:spcPts val="4800"/>
              </a:lnSpc>
              <a:buFont typeface="Arial" panose="020B0604020202020204" pitchFamily="34" charset="0"/>
              <a:buChar char="•"/>
            </a:pPr>
            <a:r>
              <a:rPr lang="en-US" sz="3600" spc="32" dirty="0">
                <a:latin typeface="Gill Sans MT" panose="020B0502020104020203" pitchFamily="34" charset="0"/>
              </a:rPr>
              <a:t>Must be completed no later than </a:t>
            </a:r>
            <a:r>
              <a:rPr lang="en-US" sz="3600" u="sng" spc="32" dirty="0">
                <a:latin typeface="Gill Sans MT" panose="020B0502020104020203" pitchFamily="34" charset="0"/>
              </a:rPr>
              <a:t>May 30, 2025</a:t>
            </a:r>
            <a:r>
              <a:rPr lang="en-US" sz="3600" spc="32" dirty="0">
                <a:latin typeface="Gill Sans MT" panose="020B0502020104020203" pitchFamily="34" charset="0"/>
              </a:rPr>
              <a:t>. </a:t>
            </a:r>
          </a:p>
        </p:txBody>
      </p:sp>
      <p:pic>
        <p:nvPicPr>
          <p:cNvPr id="4" name="Picture 3">
            <a:extLst>
              <a:ext uri="{FF2B5EF4-FFF2-40B4-BE49-F238E27FC236}">
                <a16:creationId xmlns:a16="http://schemas.microsoft.com/office/drawing/2014/main" id="{8D5109AF-08C3-D573-4E21-084C1D4185C9}"/>
              </a:ext>
            </a:extLst>
          </p:cNvPr>
          <p:cNvPicPr>
            <a:picLocks noChangeAspect="1"/>
          </p:cNvPicPr>
          <p:nvPr/>
        </p:nvPicPr>
        <p:blipFill>
          <a:blip r:embed="rId5"/>
          <a:stretch>
            <a:fillRect/>
          </a:stretch>
        </p:blipFill>
        <p:spPr>
          <a:xfrm>
            <a:off x="1214105" y="2984881"/>
            <a:ext cx="7929895" cy="5712509"/>
          </a:xfrm>
          <a:prstGeom prst="rect">
            <a:avLst/>
          </a:prstGeom>
        </p:spPr>
      </p:pic>
    </p:spTree>
    <p:extLst>
      <p:ext uri="{BB962C8B-B14F-4D97-AF65-F5344CB8AC3E}">
        <p14:creationId xmlns:p14="http://schemas.microsoft.com/office/powerpoint/2010/main" val="2807152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600" dirty="0"/>
              <a:t>STRONG PROPOSALS</a:t>
            </a:r>
            <a:endParaRPr kumimoji="0" lang="en-US" sz="6600" b="1" i="0" u="none" strike="noStrike" kern="1200" cap="none" spc="0" normalizeH="0" baseline="0" noProof="0" dirty="0">
              <a:ln>
                <a:noFill/>
              </a:ln>
              <a:solidFill>
                <a:srgbClr val="3C7096"/>
              </a:solidFill>
              <a:effectLst/>
              <a:uLnTx/>
              <a:uFillTx/>
              <a:latin typeface="+mj-lt"/>
              <a:ea typeface="+mj-ea"/>
              <a:cs typeface="+mj-cs"/>
            </a:endParaRP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798285" y="2025056"/>
            <a:ext cx="16705944" cy="6555641"/>
          </a:xfrm>
          <a:prstGeom prst="rect">
            <a:avLst/>
          </a:prstGeom>
          <a:noFill/>
        </p:spPr>
        <p:txBody>
          <a:bodyPr wrap="square" rtlCol="0">
            <a:spAutoFit/>
          </a:bodyPr>
          <a:lstStyle/>
          <a:p>
            <a:pPr marL="914400" lvl="1" indent="-457200" algn="just">
              <a:buFont typeface="Arial" panose="020B0604020202020204" pitchFamily="34" charset="0"/>
              <a:buChar char="•"/>
            </a:pPr>
            <a:r>
              <a:rPr lang="en-US" sz="3600" dirty="0">
                <a:latin typeface="Gill Sans MT" panose="020B0502020104020203" pitchFamily="34" charset="0"/>
              </a:rPr>
              <a:t>Answer all the prompts/questions.</a:t>
            </a:r>
          </a:p>
          <a:p>
            <a:pPr lvl="2" algn="just"/>
            <a:endParaRPr lang="en-US" sz="800" dirty="0">
              <a:latin typeface="Gill Sans MT" panose="020B0502020104020203" pitchFamily="34" charset="0"/>
            </a:endParaRPr>
          </a:p>
          <a:p>
            <a:pPr lvl="1" algn="just"/>
            <a:endParaRPr lang="en-US" sz="800" dirty="0">
              <a:latin typeface="Gill Sans MT" panose="020B0502020104020203" pitchFamily="34" charset="0"/>
            </a:endParaRPr>
          </a:p>
          <a:p>
            <a:pPr marL="914400" lvl="1" indent="-457200" algn="just">
              <a:buFont typeface="Arial" panose="020B0604020202020204" pitchFamily="34" charset="0"/>
              <a:buChar char="•"/>
            </a:pPr>
            <a:r>
              <a:rPr lang="en-US" sz="3600" dirty="0">
                <a:latin typeface="Gill Sans MT" panose="020B0502020104020203" pitchFamily="34" charset="0"/>
              </a:rPr>
              <a:t>Start your proposal early:</a:t>
            </a:r>
          </a:p>
          <a:p>
            <a:pPr marL="1485900" lvl="2" indent="-571500" algn="just">
              <a:buFont typeface="Courier New" panose="02070309020205020404" pitchFamily="49" charset="0"/>
              <a:buChar char="o"/>
            </a:pPr>
            <a:r>
              <a:rPr lang="en-US" sz="3600" dirty="0">
                <a:latin typeface="Gill Sans MT" panose="020B0502020104020203" pitchFamily="34" charset="0"/>
              </a:rPr>
              <a:t>Review the PDF of the full proposal.</a:t>
            </a:r>
          </a:p>
          <a:p>
            <a:pPr marL="1485900" lvl="2" indent="-571500" algn="just">
              <a:buFont typeface="Courier New" panose="02070309020205020404" pitchFamily="49" charset="0"/>
              <a:buChar char="o"/>
            </a:pPr>
            <a:r>
              <a:rPr lang="en-US" sz="3600" dirty="0">
                <a:latin typeface="Gill Sans MT" panose="020B0502020104020203" pitchFamily="34" charset="0"/>
              </a:rPr>
              <a:t>Take advantage of the support from MHC.</a:t>
            </a:r>
          </a:p>
          <a:p>
            <a:pPr lvl="1" algn="just"/>
            <a:endParaRPr lang="en-US" sz="800" dirty="0">
              <a:latin typeface="Gill Sans MT" panose="020B0502020104020203" pitchFamily="34" charset="0"/>
            </a:endParaRPr>
          </a:p>
          <a:p>
            <a:pPr lvl="1" algn="just"/>
            <a:endParaRPr lang="en-US" sz="800" dirty="0">
              <a:latin typeface="Gill Sans MT" panose="020B0502020104020203" pitchFamily="34" charset="0"/>
            </a:endParaRPr>
          </a:p>
          <a:p>
            <a:pPr marL="914400" lvl="1" indent="-457200" algn="just">
              <a:buFont typeface="Arial" panose="020B0604020202020204" pitchFamily="34" charset="0"/>
              <a:buChar char="•"/>
            </a:pPr>
            <a:r>
              <a:rPr lang="en-US" sz="3600" dirty="0">
                <a:latin typeface="Gill Sans MT" panose="020B0502020104020203" pitchFamily="34" charset="0"/>
              </a:rPr>
              <a:t>Use the budget template.</a:t>
            </a:r>
          </a:p>
          <a:p>
            <a:pPr lvl="1" algn="just"/>
            <a:endParaRPr lang="en-US" sz="800" dirty="0">
              <a:latin typeface="Gill Sans MT" panose="020B0502020104020203" pitchFamily="34" charset="0"/>
            </a:endParaRPr>
          </a:p>
          <a:p>
            <a:pPr lvl="1" algn="just"/>
            <a:endParaRPr lang="en-US" sz="800" dirty="0">
              <a:latin typeface="Gill Sans MT" panose="020B0502020104020203" pitchFamily="34" charset="0"/>
            </a:endParaRPr>
          </a:p>
          <a:p>
            <a:pPr marL="914400" lvl="1" indent="-457200" algn="just">
              <a:buFont typeface="Arial" panose="020B0604020202020204" pitchFamily="34" charset="0"/>
              <a:buChar char="•"/>
            </a:pPr>
            <a:r>
              <a:rPr lang="en-US" sz="3600" dirty="0">
                <a:latin typeface="Gill Sans MT" panose="020B0502020104020203" pitchFamily="34" charset="0"/>
              </a:rPr>
              <a:t>Make sure the emphasis is on the intent and goals of the funding opportunities. </a:t>
            </a:r>
          </a:p>
          <a:p>
            <a:pPr lvl="1" algn="just"/>
            <a:endParaRPr lang="en-US" sz="800" dirty="0">
              <a:latin typeface="Gill Sans MT" panose="020B0502020104020203" pitchFamily="34" charset="0"/>
            </a:endParaRPr>
          </a:p>
          <a:p>
            <a:pPr lvl="1" algn="just"/>
            <a:endParaRPr lang="en-US" sz="800" dirty="0">
              <a:latin typeface="Gill Sans MT" panose="020B0502020104020203" pitchFamily="34" charset="0"/>
            </a:endParaRPr>
          </a:p>
          <a:p>
            <a:pPr marL="914400" lvl="1" indent="-457200" algn="just">
              <a:buFont typeface="Arial" panose="020B0604020202020204" pitchFamily="34" charset="0"/>
              <a:buChar char="•"/>
            </a:pPr>
            <a:r>
              <a:rPr lang="en-US" sz="3600" dirty="0">
                <a:latin typeface="Gill Sans MT" panose="020B0502020104020203" pitchFamily="34" charset="0"/>
              </a:rPr>
              <a:t>Review Selection Criteria for each grant opportunity; tailor your narrative to those prompts specifically.</a:t>
            </a:r>
            <a:endParaRPr lang="en-US" sz="800" dirty="0">
              <a:latin typeface="Gill Sans MT" panose="020B0502020104020203" pitchFamily="34" charset="0"/>
            </a:endParaRPr>
          </a:p>
          <a:p>
            <a:pPr lvl="1" algn="just"/>
            <a:endParaRPr lang="en-US" sz="800" dirty="0">
              <a:latin typeface="Gill Sans MT" panose="020B0502020104020203" pitchFamily="34" charset="0"/>
            </a:endParaRPr>
          </a:p>
          <a:p>
            <a:pPr lvl="1" algn="just"/>
            <a:endParaRPr lang="en-US" sz="800" dirty="0">
              <a:latin typeface="Gill Sans MT" panose="020B0502020104020203" pitchFamily="34" charset="0"/>
            </a:endParaRPr>
          </a:p>
          <a:p>
            <a:pPr marL="914400" lvl="1" indent="-457200" algn="just">
              <a:buFont typeface="Arial" panose="020B0604020202020204" pitchFamily="34" charset="0"/>
              <a:buChar char="•"/>
            </a:pPr>
            <a:r>
              <a:rPr lang="en-US" sz="3600" dirty="0">
                <a:latin typeface="Gill Sans MT" panose="020B0502020104020203" pitchFamily="34" charset="0"/>
              </a:rPr>
              <a:t>Don’t submit anything not required.</a:t>
            </a:r>
          </a:p>
          <a:p>
            <a:pPr lvl="1" algn="just"/>
            <a:endParaRPr lang="en-US" sz="800" dirty="0">
              <a:latin typeface="Gill Sans MT" panose="020B0502020104020203" pitchFamily="34" charset="0"/>
            </a:endParaRPr>
          </a:p>
          <a:p>
            <a:pPr lvl="1" algn="just"/>
            <a:endParaRPr lang="en-US" sz="800" dirty="0">
              <a:latin typeface="Gill Sans MT" panose="020B0502020104020203" pitchFamily="34" charset="0"/>
            </a:endParaRPr>
          </a:p>
        </p:txBody>
      </p:sp>
    </p:spTree>
    <p:extLst>
      <p:ext uri="{BB962C8B-B14F-4D97-AF65-F5344CB8AC3E}">
        <p14:creationId xmlns:p14="http://schemas.microsoft.com/office/powerpoint/2010/main" val="2731301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423409"/>
            <a:ext cx="18288000" cy="1060483"/>
          </a:xfrm>
          <a:prstGeom prst="rect">
            <a:avLst/>
          </a:prstGeom>
        </p:spPr>
        <p:txBody>
          <a:bodyPr wrap="square" lIns="0" tIns="0" rIns="0" bIns="0" rtlCol="0" anchor="t">
            <a:spAutoFit/>
          </a:bodyPr>
          <a:lstStyle/>
          <a:p>
            <a:pPr algn="ctr">
              <a:lnSpc>
                <a:spcPts val="8820"/>
              </a:lnSpc>
            </a:pPr>
            <a:r>
              <a:rPr lang="en-US" sz="7000" b="1" spc="63" dirty="0">
                <a:solidFill>
                  <a:srgbClr val="3C7096"/>
                </a:solidFill>
                <a:latin typeface="Gill Sans MT" panose="020B0502020104020203" pitchFamily="34" charset="0"/>
              </a:rPr>
              <a:t>BEFORE WE GET STARTED</a:t>
            </a:r>
            <a:endParaRPr lang="en-US" sz="7000" b="1" spc="63" dirty="0">
              <a:solidFill>
                <a:srgbClr val="12AEDB"/>
              </a:solidFill>
              <a:latin typeface="Gill Sans MT" panose="020B0502020104020203" pitchFamily="34" charset="0"/>
            </a:endParaRPr>
          </a:p>
        </p:txBody>
      </p:sp>
      <p:sp>
        <p:nvSpPr>
          <p:cNvPr id="3" name="AutoShape 3"/>
          <p:cNvSpPr/>
          <p:nvPr/>
        </p:nvSpPr>
        <p:spPr>
          <a:xfrm>
            <a:off x="0" y="2131875"/>
            <a:ext cx="2147226" cy="151613"/>
          </a:xfrm>
          <a:prstGeom prst="rect">
            <a:avLst/>
          </a:prstGeom>
          <a:solidFill>
            <a:srgbClr val="A1C636"/>
          </a:solidFill>
        </p:spPr>
        <p:txBody>
          <a:bodyPr/>
          <a:lstStyle/>
          <a:p>
            <a:endParaRPr lang="en-US"/>
          </a:p>
        </p:txBody>
      </p:sp>
      <p:sp>
        <p:nvSpPr>
          <p:cNvPr id="22" name="TextBox 21">
            <a:extLst>
              <a:ext uri="{FF2B5EF4-FFF2-40B4-BE49-F238E27FC236}">
                <a16:creationId xmlns:a16="http://schemas.microsoft.com/office/drawing/2014/main" id="{94C09897-C64D-401C-A881-A8FF8C6E704F}"/>
              </a:ext>
            </a:extLst>
          </p:cNvPr>
          <p:cNvSpPr txBox="1"/>
          <p:nvPr/>
        </p:nvSpPr>
        <p:spPr>
          <a:xfrm>
            <a:off x="1544573" y="2518972"/>
            <a:ext cx="14859000" cy="6555641"/>
          </a:xfrm>
          <a:prstGeom prst="rect">
            <a:avLst/>
          </a:prstGeom>
          <a:noFill/>
        </p:spPr>
        <p:txBody>
          <a:bodyPr wrap="square" rtlCol="0">
            <a:spAutoFit/>
          </a:bodyPr>
          <a:lstStyle/>
          <a:p>
            <a:pPr marL="571500" indent="-571500">
              <a:buFont typeface="Arial" panose="020B0604020202020204" pitchFamily="34" charset="0"/>
              <a:buChar char="•"/>
            </a:pPr>
            <a:r>
              <a:rPr lang="en-US" sz="3500" dirty="0">
                <a:latin typeface="Gill Sans MT" panose="020B0502020104020203" pitchFamily="34" charset="0"/>
              </a:rPr>
              <a:t>This session will be recorded. Link will be available at </a:t>
            </a:r>
            <a:r>
              <a:rPr lang="en-US" sz="3500" dirty="0">
                <a:solidFill>
                  <a:schemeClr val="accent1">
                    <a:lumMod val="75000"/>
                  </a:schemeClr>
                </a:solidFill>
                <a:latin typeface="Gill Sans MT" panose="020B0502020104020203" pitchFamily="34" charset="0"/>
              </a:rPr>
              <a:t>mnhum.org/what-we-do/grants</a:t>
            </a:r>
            <a:r>
              <a:rPr lang="en-US" sz="3500" dirty="0">
                <a:latin typeface="Gill Sans MT" panose="020B0502020104020203" pitchFamily="34" charset="0"/>
              </a:rPr>
              <a:t> within a few days. </a:t>
            </a:r>
          </a:p>
          <a:p>
            <a:pPr marL="571500" indent="-571500">
              <a:buFont typeface="Arial" panose="020B0604020202020204" pitchFamily="34" charset="0"/>
              <a:buChar char="•"/>
            </a:pPr>
            <a:endParaRPr lang="en-US" sz="3500" dirty="0">
              <a:latin typeface="Gill Sans MT" panose="020B0502020104020203" pitchFamily="34" charset="0"/>
            </a:endParaRPr>
          </a:p>
          <a:p>
            <a:pPr marL="571500" indent="-571500">
              <a:buFont typeface="Arial" panose="020B0604020202020204" pitchFamily="34" charset="0"/>
              <a:buChar char="•"/>
            </a:pPr>
            <a:r>
              <a:rPr lang="en-US" sz="3500" dirty="0">
                <a:latin typeface="Gill Sans MT" panose="020B0502020104020203" pitchFamily="34" charset="0"/>
              </a:rPr>
              <a:t>Mics &amp; video will be off for participants to start.  Mics and video optional for Q &amp; A.  </a:t>
            </a:r>
          </a:p>
          <a:p>
            <a:pPr marL="571500" indent="-571500">
              <a:buFont typeface="Arial" panose="020B0604020202020204" pitchFamily="34" charset="0"/>
              <a:buChar char="•"/>
            </a:pPr>
            <a:endParaRPr lang="en-US" sz="3500" dirty="0">
              <a:latin typeface="Gill Sans MT" panose="020B0502020104020203" pitchFamily="34" charset="0"/>
            </a:endParaRPr>
          </a:p>
          <a:p>
            <a:pPr marL="571500" indent="-571500">
              <a:buFont typeface="Arial" panose="020B0604020202020204" pitchFamily="34" charset="0"/>
              <a:buChar char="•"/>
            </a:pPr>
            <a:r>
              <a:rPr lang="en-US" sz="3500" dirty="0">
                <a:latin typeface="Gill Sans MT" panose="020B0502020104020203" pitchFamily="34" charset="0"/>
              </a:rPr>
              <a:t>If you have questions, please type them in the chat box at anytime. </a:t>
            </a:r>
          </a:p>
          <a:p>
            <a:pPr marL="571500" indent="-571500">
              <a:buFont typeface="Arial" panose="020B0604020202020204" pitchFamily="34" charset="0"/>
              <a:buChar char="•"/>
            </a:pPr>
            <a:endParaRPr lang="en-US" sz="3500" dirty="0">
              <a:latin typeface="Gill Sans MT" panose="020B0502020104020203" pitchFamily="34" charset="0"/>
            </a:endParaRPr>
          </a:p>
          <a:p>
            <a:pPr marL="571500" indent="-571500">
              <a:buFont typeface="Arial" panose="020B0604020202020204" pitchFamily="34" charset="0"/>
              <a:buChar char="•"/>
            </a:pPr>
            <a:r>
              <a:rPr lang="en-US" sz="3500" dirty="0">
                <a:latin typeface="Gill Sans MT" panose="020B0502020104020203" pitchFamily="34" charset="0"/>
              </a:rPr>
              <a:t>We will respond to questions after our opening remarks. Some questions may take further consideration before we provide a response.  All questions will be posted in the FAQs at </a:t>
            </a:r>
            <a:r>
              <a:rPr lang="en-US" sz="3500" dirty="0">
                <a:solidFill>
                  <a:schemeClr val="accent1">
                    <a:lumMod val="75000"/>
                  </a:schemeClr>
                </a:solidFill>
                <a:latin typeface="Gill Sans MT" panose="020B0502020104020203" pitchFamily="34" charset="0"/>
              </a:rPr>
              <a:t>mnhum.org/what-we-do/grants</a:t>
            </a:r>
            <a:r>
              <a:rPr lang="en-US" sz="3500" dirty="0">
                <a:latin typeface="Gill Sans MT" panose="020B0502020104020203" pitchFamily="34" charset="0"/>
              </a:rPr>
              <a:t>. </a:t>
            </a:r>
          </a:p>
          <a:p>
            <a:endParaRPr lang="en-US" sz="3500" dirty="0">
              <a:latin typeface="Gill Sans MT" panose="020B0502020104020203" pitchFamily="34" charset="0"/>
            </a:endParaRPr>
          </a:p>
        </p:txBody>
      </p:sp>
      <p:sp>
        <p:nvSpPr>
          <p:cNvPr id="7" name="TextBox 6">
            <a:extLst>
              <a:ext uri="{FF2B5EF4-FFF2-40B4-BE49-F238E27FC236}">
                <a16:creationId xmlns:a16="http://schemas.microsoft.com/office/drawing/2014/main" id="{CE8D3CE8-6099-0B25-89AC-1626080E98DC}"/>
              </a:ext>
            </a:extLst>
          </p:cNvPr>
          <p:cNvSpPr txBox="1"/>
          <p:nvPr/>
        </p:nvSpPr>
        <p:spPr>
          <a:xfrm>
            <a:off x="4673600" y="9388372"/>
            <a:ext cx="9144000" cy="553998"/>
          </a:xfrm>
          <a:prstGeom prst="rect">
            <a:avLst/>
          </a:prstGeom>
          <a:noFill/>
        </p:spPr>
        <p:txBody>
          <a:bodyPr wrap="square">
            <a:spAutoFit/>
          </a:bodyPr>
          <a:lstStyle/>
          <a:p>
            <a:pPr algn="ctr"/>
            <a:r>
              <a:rPr lang="en-US" sz="1200" dirty="0"/>
              <a:t>© 2023 Minnesota Humanities Center</a:t>
            </a:r>
          </a:p>
          <a:p>
            <a:pPr algn="ctr"/>
            <a:endParaRPr lang="en-US" dirty="0"/>
          </a:p>
        </p:txBody>
      </p:sp>
    </p:spTree>
    <p:extLst>
      <p:ext uri="{BB962C8B-B14F-4D97-AF65-F5344CB8AC3E}">
        <p14:creationId xmlns:p14="http://schemas.microsoft.com/office/powerpoint/2010/main" val="242118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600" dirty="0"/>
              <a:t>EVALUATION PROCESS</a:t>
            </a:r>
            <a:endParaRPr kumimoji="0" lang="en-US" sz="6600" b="1" i="0" u="none" strike="noStrike" kern="1200" cap="none" spc="0" normalizeH="0" baseline="0" noProof="0" dirty="0">
              <a:ln>
                <a:noFill/>
              </a:ln>
              <a:solidFill>
                <a:srgbClr val="3C7096"/>
              </a:solidFill>
              <a:effectLst/>
              <a:uLnTx/>
              <a:uFillTx/>
              <a:latin typeface="+mj-lt"/>
              <a:ea typeface="+mj-ea"/>
              <a:cs typeface="+mj-cs"/>
            </a:endParaRP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798285" y="2022346"/>
            <a:ext cx="16691429" cy="7509748"/>
          </a:xfrm>
          <a:prstGeom prst="rect">
            <a:avLst/>
          </a:prstGeom>
          <a:noFill/>
        </p:spPr>
        <p:txBody>
          <a:bodyPr wrap="square" rtlCol="0">
            <a:spAutoFit/>
          </a:bodyPr>
          <a:lstStyle/>
          <a:p>
            <a:pPr marR="0" algn="just">
              <a:spcBef>
                <a:spcPts val="0"/>
              </a:spcBef>
              <a:spcAft>
                <a:spcPts val="0"/>
              </a:spcAft>
            </a:pPr>
            <a:r>
              <a:rPr lang="en-US" sz="3200" dirty="0">
                <a:effectLst/>
                <a:latin typeface="Gill Sans MT" panose="020B0502020104020203" pitchFamily="34" charset="0"/>
                <a:ea typeface="Calibri" panose="020F0502020204030204" pitchFamily="34" charset="0"/>
              </a:rPr>
              <a:t>Applicants will go through a financial review process. </a:t>
            </a:r>
            <a:endParaRPr lang="en-US" sz="1000" dirty="0">
              <a:effectLst/>
              <a:latin typeface="Gill Sans MT" panose="020B0502020104020203" pitchFamily="34" charset="0"/>
              <a:ea typeface="Calibri" panose="020F0502020204030204" pitchFamily="34" charset="0"/>
            </a:endParaRPr>
          </a:p>
          <a:p>
            <a:pPr marR="0" algn="just">
              <a:spcBef>
                <a:spcPts val="0"/>
              </a:spcBef>
              <a:spcAft>
                <a:spcPts val="0"/>
              </a:spcAft>
            </a:pPr>
            <a:endParaRPr lang="en-US" sz="800" dirty="0">
              <a:effectLst/>
              <a:latin typeface="Gill Sans MT" panose="020B0502020104020203" pitchFamily="34" charset="0"/>
              <a:ea typeface="Calibri" panose="020F0502020204030204" pitchFamily="34" charset="0"/>
            </a:endParaRPr>
          </a:p>
          <a:p>
            <a:pPr marR="0" algn="just">
              <a:spcBef>
                <a:spcPts val="0"/>
              </a:spcBef>
              <a:spcAft>
                <a:spcPts val="0"/>
              </a:spcAft>
            </a:pPr>
            <a:r>
              <a:rPr lang="en-US" sz="3200" dirty="0">
                <a:effectLst/>
                <a:latin typeface="Gill Sans MT" panose="020B0502020104020203" pitchFamily="34" charset="0"/>
                <a:ea typeface="Calibri" panose="020F0502020204030204" pitchFamily="34" charset="0"/>
              </a:rPr>
              <a:t>Each applicant will be reviewed on a point scale</a:t>
            </a:r>
            <a:r>
              <a:rPr lang="en-US" sz="3200" dirty="0">
                <a:latin typeface="Gill Sans MT" panose="020B0502020104020203" pitchFamily="34" charset="0"/>
                <a:ea typeface="Calibri" panose="020F0502020204030204" pitchFamily="34" charset="0"/>
              </a:rPr>
              <a:t> (posted in each RFP).</a:t>
            </a:r>
            <a:r>
              <a:rPr lang="en-US" sz="3200" dirty="0">
                <a:effectLst/>
                <a:latin typeface="Gill Sans MT" panose="020B0502020104020203" pitchFamily="34" charset="0"/>
                <a:ea typeface="Calibri" panose="020F0502020204030204" pitchFamily="34" charset="0"/>
              </a:rPr>
              <a:t> </a:t>
            </a:r>
            <a:endParaRPr lang="en-US" sz="3200" dirty="0">
              <a:latin typeface="Gill Sans MT" panose="020B0502020104020203" pitchFamily="34" charset="0"/>
              <a:ea typeface="Calibri" panose="020F0502020204030204" pitchFamily="34" charset="0"/>
            </a:endParaRPr>
          </a:p>
          <a:p>
            <a:pPr marR="0" algn="just">
              <a:spcBef>
                <a:spcPts val="0"/>
              </a:spcBef>
              <a:spcAft>
                <a:spcPts val="0"/>
              </a:spcAft>
            </a:pPr>
            <a:endParaRPr lang="en-US" sz="800" dirty="0">
              <a:effectLst/>
              <a:latin typeface="Gill Sans MT" panose="020B0502020104020203" pitchFamily="34" charset="0"/>
              <a:ea typeface="Calibri" panose="020F0502020204030204" pitchFamily="34" charset="0"/>
            </a:endParaRPr>
          </a:p>
          <a:p>
            <a:pPr marL="171450" marR="0" indent="-171450" algn="just">
              <a:spcBef>
                <a:spcPts val="0"/>
              </a:spcBef>
              <a:spcAft>
                <a:spcPts val="0"/>
              </a:spcAft>
              <a:buFont typeface="Arial" panose="020B0604020202020204" pitchFamily="34" charset="0"/>
              <a:buChar char="•"/>
            </a:pPr>
            <a:endParaRPr lang="en-US" sz="1000" dirty="0">
              <a:latin typeface="Gill Sans MT" panose="020B0502020104020203" pitchFamily="34" charset="0"/>
              <a:ea typeface="Calibri" panose="020F0502020204030204" pitchFamily="34" charset="0"/>
            </a:endParaRPr>
          </a:p>
          <a:p>
            <a:pPr marR="0" algn="just">
              <a:spcBef>
                <a:spcPts val="0"/>
              </a:spcBef>
              <a:spcAft>
                <a:spcPts val="0"/>
              </a:spcAft>
            </a:pPr>
            <a:r>
              <a:rPr lang="en-US" sz="3200" dirty="0">
                <a:effectLst/>
                <a:latin typeface="Gill Sans MT" panose="020B0502020104020203" pitchFamily="34" charset="0"/>
                <a:ea typeface="Calibri" panose="020F0502020204030204" pitchFamily="34" charset="0"/>
              </a:rPr>
              <a:t>Scoring factors v</a:t>
            </a:r>
            <a:r>
              <a:rPr lang="en-US" sz="3200" dirty="0">
                <a:latin typeface="Gill Sans MT" panose="020B0502020104020203" pitchFamily="34" charset="0"/>
                <a:ea typeface="Calibri" panose="020F0502020204030204" pitchFamily="34" charset="0"/>
              </a:rPr>
              <a:t>ary between open grant opportunities (see RFP for details). </a:t>
            </a:r>
          </a:p>
          <a:p>
            <a:pPr marR="0" algn="just">
              <a:spcBef>
                <a:spcPts val="0"/>
              </a:spcBef>
              <a:spcAft>
                <a:spcPts val="0"/>
              </a:spcAft>
            </a:pPr>
            <a:endParaRPr lang="en-US" sz="800" dirty="0">
              <a:latin typeface="Gill Sans MT" panose="020B0502020104020203" pitchFamily="34" charset="0"/>
              <a:ea typeface="Calibri" panose="020F0502020204030204" pitchFamily="34" charset="0"/>
            </a:endParaRPr>
          </a:p>
          <a:p>
            <a:pPr marL="0" marR="0" algn="just">
              <a:spcBef>
                <a:spcPts val="0"/>
              </a:spcBef>
              <a:spcAft>
                <a:spcPts val="0"/>
              </a:spcAft>
            </a:pPr>
            <a:r>
              <a:rPr lang="en-US" sz="3200" dirty="0">
                <a:latin typeface="Gill Sans MT" panose="020B0502020104020203" pitchFamily="34" charset="0"/>
                <a:ea typeface="Calibri" panose="020F0502020204030204" pitchFamily="34" charset="0"/>
              </a:rPr>
              <a:t>In general, factors include: </a:t>
            </a:r>
            <a:endParaRPr lang="en-US" sz="3200" dirty="0">
              <a:effectLst/>
              <a:latin typeface="Gill Sans MT" panose="020B0502020104020203" pitchFamily="34" charset="0"/>
              <a:ea typeface="Calibri" panose="020F0502020204030204" pitchFamily="34" charset="0"/>
            </a:endParaRPr>
          </a:p>
          <a:p>
            <a:pPr marL="1828800" marR="0" lvl="0" indent="-342900" algn="just">
              <a:spcBef>
                <a:spcPts val="0"/>
              </a:spcBef>
              <a:spcAft>
                <a:spcPts val="0"/>
              </a:spcAft>
              <a:buFont typeface="Wingdings" panose="05000000000000000000" pitchFamily="2" charset="2"/>
              <a:buChar char=""/>
            </a:pPr>
            <a:r>
              <a:rPr lang="en-US" sz="3200" b="1" dirty="0">
                <a:effectLst/>
                <a:latin typeface="Gill Sans MT" panose="020B0502020104020203" pitchFamily="34" charset="0"/>
                <a:ea typeface="Times New Roman" panose="02020603050405020304" pitchFamily="18" charset="0"/>
              </a:rPr>
              <a:t>Project Details</a:t>
            </a:r>
            <a:endParaRPr lang="en-US" sz="3200" b="1" dirty="0">
              <a:latin typeface="Gill Sans MT" panose="020B0502020104020203" pitchFamily="34" charset="0"/>
              <a:ea typeface="Times New Roman" panose="02020603050405020304" pitchFamily="18" charset="0"/>
            </a:endParaRPr>
          </a:p>
          <a:p>
            <a:pPr marL="2857500" lvl="2" indent="-457200" algn="just">
              <a:buFont typeface="Courier New" panose="02070309020205020404" pitchFamily="49" charset="0"/>
              <a:buChar char="o"/>
            </a:pPr>
            <a:r>
              <a:rPr lang="en-US" sz="3200" dirty="0">
                <a:effectLst/>
                <a:latin typeface="Gill Sans MT" panose="020B0502020104020203" pitchFamily="34" charset="0"/>
                <a:ea typeface="Times New Roman" panose="02020603050405020304" pitchFamily="18" charset="0"/>
              </a:rPr>
              <a:t>How well does the project meet the specific grant goals?  </a:t>
            </a:r>
          </a:p>
          <a:p>
            <a:pPr marL="1828800" marR="0" lvl="0" indent="-342900" algn="just">
              <a:spcBef>
                <a:spcPts val="0"/>
              </a:spcBef>
              <a:spcAft>
                <a:spcPts val="0"/>
              </a:spcAft>
              <a:buFont typeface="Wingdings" panose="05000000000000000000" pitchFamily="2" charset="2"/>
              <a:buChar char=""/>
            </a:pPr>
            <a:r>
              <a:rPr lang="en-US" sz="3200" b="1" dirty="0">
                <a:effectLst/>
                <a:latin typeface="Gill Sans MT" panose="020B0502020104020203" pitchFamily="34" charset="0"/>
                <a:ea typeface="Times New Roman" panose="02020603050405020304" pitchFamily="18" charset="0"/>
              </a:rPr>
              <a:t>Involvement</a:t>
            </a:r>
          </a:p>
          <a:p>
            <a:pPr marL="2922588" lvl="2" indent="-457200" algn="just">
              <a:buFont typeface="Courier New" panose="02070309020205020404" pitchFamily="49" charset="0"/>
              <a:buChar char="o"/>
            </a:pPr>
            <a:r>
              <a:rPr lang="en-US" sz="3200" dirty="0">
                <a:latin typeface="Gill Sans MT" panose="020B0502020104020203" pitchFamily="34" charset="0"/>
                <a:ea typeface="Times New Roman" panose="02020603050405020304" pitchFamily="18" charset="0"/>
              </a:rPr>
              <a:t>Community/s</a:t>
            </a:r>
            <a:r>
              <a:rPr lang="en-US" sz="3200" dirty="0">
                <a:effectLst/>
                <a:latin typeface="Gill Sans MT" panose="020B0502020104020203" pitchFamily="34" charset="0"/>
                <a:ea typeface="Times New Roman" panose="02020603050405020304" pitchFamily="18" charset="0"/>
              </a:rPr>
              <a:t>takeholders/board involvement?</a:t>
            </a:r>
            <a:endParaRPr lang="en-US" sz="3200" dirty="0">
              <a:latin typeface="Gill Sans MT" panose="020B0502020104020203" pitchFamily="34" charset="0"/>
              <a:ea typeface="Times New Roman" panose="02020603050405020304" pitchFamily="18" charset="0"/>
            </a:endParaRPr>
          </a:p>
          <a:p>
            <a:pPr marL="1828800" marR="0" lvl="0" indent="-342900" algn="just">
              <a:spcBef>
                <a:spcPts val="0"/>
              </a:spcBef>
              <a:spcAft>
                <a:spcPts val="0"/>
              </a:spcAft>
              <a:buFont typeface="Wingdings" panose="05000000000000000000" pitchFamily="2" charset="2"/>
              <a:buChar char=""/>
            </a:pPr>
            <a:r>
              <a:rPr lang="en-US" sz="3200" b="1" dirty="0">
                <a:effectLst/>
                <a:latin typeface="Gill Sans MT" panose="020B0502020104020203" pitchFamily="34" charset="0"/>
                <a:ea typeface="Times New Roman" panose="02020603050405020304" pitchFamily="18" charset="0"/>
              </a:rPr>
              <a:t>Project Management</a:t>
            </a:r>
          </a:p>
          <a:p>
            <a:pPr marL="2922588" lvl="2" indent="-457200" algn="just">
              <a:buFont typeface="Courier New" panose="02070309020205020404" pitchFamily="49" charset="0"/>
              <a:buChar char="o"/>
            </a:pPr>
            <a:r>
              <a:rPr lang="en-US" sz="3200" dirty="0">
                <a:latin typeface="Gill Sans MT" panose="020B0502020104020203" pitchFamily="34" charset="0"/>
                <a:ea typeface="Times New Roman" panose="02020603050405020304" pitchFamily="18" charset="0"/>
              </a:rPr>
              <a:t>P</a:t>
            </a:r>
            <a:r>
              <a:rPr lang="en-US" sz="3200" dirty="0">
                <a:effectLst/>
                <a:latin typeface="Gill Sans MT" panose="020B0502020104020203" pitchFamily="34" charset="0"/>
                <a:ea typeface="Times New Roman" panose="02020603050405020304" pitchFamily="18" charset="0"/>
              </a:rPr>
              <a:t>roject completion, expense reporting, goals achieved, compliance, etc.?</a:t>
            </a:r>
            <a:endParaRPr lang="en-US" sz="3200" dirty="0">
              <a:effectLst/>
              <a:latin typeface="Times New Roman" panose="02020603050405020304" pitchFamily="18" charset="0"/>
              <a:ea typeface="Times New Roman" panose="02020603050405020304" pitchFamily="18" charset="0"/>
            </a:endParaRPr>
          </a:p>
          <a:p>
            <a:pPr marL="1828800" marR="0" lvl="0" indent="-342900" algn="just">
              <a:spcBef>
                <a:spcPts val="0"/>
              </a:spcBef>
              <a:spcAft>
                <a:spcPts val="0"/>
              </a:spcAft>
              <a:buFont typeface="Wingdings" panose="05000000000000000000" pitchFamily="2" charset="2"/>
              <a:buChar char=""/>
            </a:pPr>
            <a:r>
              <a:rPr lang="en-US" sz="3200" b="1" dirty="0">
                <a:effectLst/>
                <a:latin typeface="Gill Sans MT" panose="020B0502020104020203" pitchFamily="34" charset="0"/>
                <a:ea typeface="Times New Roman" panose="02020603050405020304" pitchFamily="18" charset="0"/>
              </a:rPr>
              <a:t>Evaluation</a:t>
            </a:r>
            <a:endParaRPr lang="en-US" sz="3200" b="1" dirty="0">
              <a:latin typeface="Gill Sans MT" panose="020B0502020104020203" pitchFamily="34" charset="0"/>
              <a:ea typeface="Times New Roman" panose="02020603050405020304" pitchFamily="18" charset="0"/>
            </a:endParaRPr>
          </a:p>
          <a:p>
            <a:pPr marL="2922588" lvl="1" indent="-457200" algn="just">
              <a:buFont typeface="Courier New" panose="02070309020205020404" pitchFamily="49" charset="0"/>
              <a:buChar char="o"/>
            </a:pPr>
            <a:r>
              <a:rPr lang="en-US" sz="3200" dirty="0">
                <a:effectLst/>
                <a:latin typeface="Gill Sans MT" panose="020B0502020104020203" pitchFamily="34" charset="0"/>
                <a:ea typeface="Times New Roman" panose="02020603050405020304" pitchFamily="18" charset="0"/>
              </a:rPr>
              <a:t>How will you know you’ve been successful?</a:t>
            </a:r>
            <a:endParaRPr lang="en-US" sz="3200" dirty="0">
              <a:effectLst/>
              <a:latin typeface="Times New Roman" panose="02020603050405020304" pitchFamily="18" charset="0"/>
              <a:ea typeface="Times New Roman" panose="02020603050405020304" pitchFamily="18" charset="0"/>
            </a:endParaRPr>
          </a:p>
          <a:p>
            <a:pPr marL="1828800" marR="0" lvl="0" indent="-342900" algn="just">
              <a:spcBef>
                <a:spcPts val="0"/>
              </a:spcBef>
              <a:spcAft>
                <a:spcPts val="0"/>
              </a:spcAft>
              <a:buFont typeface="Wingdings" panose="05000000000000000000" pitchFamily="2" charset="2"/>
              <a:buChar char=""/>
            </a:pPr>
            <a:r>
              <a:rPr lang="en-US" sz="3200" b="1" dirty="0">
                <a:effectLst/>
                <a:latin typeface="Gill Sans MT" panose="020B0502020104020203" pitchFamily="34" charset="0"/>
                <a:ea typeface="Times New Roman" panose="02020603050405020304" pitchFamily="18" charset="0"/>
              </a:rPr>
              <a:t>Impact</a:t>
            </a:r>
            <a:endParaRPr lang="en-US" sz="3200" b="1" dirty="0">
              <a:latin typeface="Gill Sans MT" panose="020B0502020104020203" pitchFamily="34" charset="0"/>
              <a:ea typeface="Times New Roman" panose="02020603050405020304" pitchFamily="18" charset="0"/>
            </a:endParaRPr>
          </a:p>
          <a:p>
            <a:pPr marL="2971800" lvl="1" indent="-506413" algn="just">
              <a:buFont typeface="Courier New" panose="02070309020205020404" pitchFamily="49" charset="0"/>
              <a:buChar char="o"/>
            </a:pPr>
            <a:r>
              <a:rPr lang="en-US" sz="3200" dirty="0">
                <a:effectLst/>
                <a:latin typeface="Gill Sans MT" panose="020B0502020104020203" pitchFamily="34" charset="0"/>
                <a:ea typeface="Times New Roman" panose="02020603050405020304" pitchFamily="18" charset="0"/>
              </a:rPr>
              <a:t>Who is the audience, how do you expect to impact this audience?</a:t>
            </a:r>
            <a:endParaRPr lang="en-US" sz="3200" dirty="0"/>
          </a:p>
        </p:txBody>
      </p:sp>
    </p:spTree>
    <p:extLst>
      <p:ext uri="{BB962C8B-B14F-4D97-AF65-F5344CB8AC3E}">
        <p14:creationId xmlns:p14="http://schemas.microsoft.com/office/powerpoint/2010/main" val="3184856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all" spc="0" normalizeH="0" baseline="0" noProof="0" dirty="0">
                <a:ln>
                  <a:noFill/>
                </a:ln>
                <a:solidFill>
                  <a:srgbClr val="3C7096"/>
                </a:solidFill>
                <a:effectLst/>
                <a:uLnTx/>
                <a:uFillTx/>
                <a:latin typeface="+mj-lt"/>
                <a:ea typeface="+mj-ea"/>
                <a:cs typeface="+mj-cs"/>
              </a:rPr>
              <a:t>Important </a:t>
            </a:r>
            <a:r>
              <a:rPr kumimoji="0" lang="en-US" sz="6600" b="1" i="0" u="none" strike="noStrike" kern="1200" cap="all" spc="0" normalizeH="0" noProof="0" dirty="0">
                <a:ln>
                  <a:noFill/>
                </a:ln>
                <a:solidFill>
                  <a:srgbClr val="3C7096"/>
                </a:solidFill>
                <a:effectLst/>
                <a:uLnTx/>
                <a:uFillTx/>
                <a:latin typeface="+mj-lt"/>
                <a:ea typeface="+mj-ea"/>
                <a:cs typeface="+mj-cs"/>
              </a:rPr>
              <a:t>Dates</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974338" y="2237789"/>
            <a:ext cx="16691429" cy="7048083"/>
          </a:xfrm>
          <a:prstGeom prst="rect">
            <a:avLst/>
          </a:prstGeom>
          <a:noFill/>
        </p:spPr>
        <p:txBody>
          <a:bodyPr wrap="square" rtlCol="0">
            <a:spAutoFit/>
          </a:bodyPr>
          <a:lstStyle/>
          <a:p>
            <a:pPr marL="4572000" marR="0" indent="-4572000">
              <a:spcBef>
                <a:spcPts val="0"/>
              </a:spcBef>
              <a:spcAft>
                <a:spcPts val="0"/>
              </a:spcAft>
            </a:pPr>
            <a:endParaRPr lang="en-US" sz="3200" dirty="0">
              <a:solidFill>
                <a:srgbClr val="000000"/>
              </a:solidFill>
              <a:effectLst/>
              <a:ea typeface="Calibri" panose="020F0502020204030204" pitchFamily="34" charset="0"/>
            </a:endParaRPr>
          </a:p>
          <a:p>
            <a:pPr marL="4572000" marR="0" indent="-4572000">
              <a:spcBef>
                <a:spcPts val="0"/>
              </a:spcBef>
              <a:spcAft>
                <a:spcPts val="0"/>
              </a:spcAft>
            </a:pPr>
            <a:r>
              <a:rPr lang="en-US" sz="3600" dirty="0">
                <a:effectLst/>
                <a:ea typeface="Calibri" panose="020F0502020204030204" pitchFamily="34" charset="0"/>
              </a:rPr>
              <a:t>MHC </a:t>
            </a:r>
            <a:r>
              <a:rPr lang="en-US" sz="3600" dirty="0">
                <a:ea typeface="Calibri" panose="020F0502020204030204" pitchFamily="34" charset="0"/>
              </a:rPr>
              <a:t>can </a:t>
            </a:r>
            <a:r>
              <a:rPr lang="en-US" sz="3600" dirty="0">
                <a:effectLst/>
                <a:ea typeface="Calibri" panose="020F0502020204030204" pitchFamily="34" charset="0"/>
              </a:rPr>
              <a:t>review/provide feedback of narratives &amp; budget until December 4, 2023</a:t>
            </a:r>
          </a:p>
          <a:p>
            <a:pPr marL="4572000" marR="0" indent="-4572000">
              <a:spcBef>
                <a:spcPts val="0"/>
              </a:spcBef>
              <a:spcAft>
                <a:spcPts val="0"/>
              </a:spcAft>
            </a:pPr>
            <a:endParaRPr lang="en-US" sz="3600" dirty="0">
              <a:effectLst/>
              <a:ea typeface="Calibri" panose="020F0502020204030204" pitchFamily="34" charset="0"/>
            </a:endParaRPr>
          </a:p>
          <a:p>
            <a:pPr marL="4572000" marR="0" indent="-4572000">
              <a:spcBef>
                <a:spcPts val="0"/>
              </a:spcBef>
              <a:spcAft>
                <a:spcPts val="0"/>
              </a:spcAft>
            </a:pPr>
            <a:r>
              <a:rPr lang="en-US" sz="3600" dirty="0">
                <a:solidFill>
                  <a:srgbClr val="FF0000"/>
                </a:solidFill>
                <a:ea typeface="Calibri" panose="020F0502020204030204" pitchFamily="34" charset="0"/>
              </a:rPr>
              <a:t>11</a:t>
            </a:r>
            <a:r>
              <a:rPr lang="en-US" sz="3600" dirty="0">
                <a:solidFill>
                  <a:srgbClr val="FF0000"/>
                </a:solidFill>
                <a:effectLst/>
                <a:ea typeface="Calibri" panose="020F0502020204030204" pitchFamily="34" charset="0"/>
              </a:rPr>
              <a:t>:59 p.m., CDT, December 11, 2023 – APPLICATION DEADLINE!!</a:t>
            </a:r>
          </a:p>
          <a:p>
            <a:pPr marL="4572000" marR="0" indent="-4572000">
              <a:spcBef>
                <a:spcPts val="0"/>
              </a:spcBef>
              <a:spcAft>
                <a:spcPts val="0"/>
              </a:spcAft>
            </a:pPr>
            <a:endParaRPr lang="en-US" sz="3600" dirty="0">
              <a:solidFill>
                <a:srgbClr val="FF0000"/>
              </a:solidFill>
              <a:effectLst/>
              <a:ea typeface="Calibri" panose="020F0502020204030204" pitchFamily="34" charset="0"/>
            </a:endParaRPr>
          </a:p>
          <a:p>
            <a:pPr marL="4572000" marR="0" indent="-4572000">
              <a:spcBef>
                <a:spcPts val="0"/>
              </a:spcBef>
              <a:spcAft>
                <a:spcPts val="0"/>
              </a:spcAft>
            </a:pPr>
            <a:r>
              <a:rPr lang="en-US" sz="3600" dirty="0">
                <a:solidFill>
                  <a:srgbClr val="000000"/>
                </a:solidFill>
                <a:effectLst/>
                <a:ea typeface="Calibri" panose="020F0502020204030204" pitchFamily="34" charset="0"/>
              </a:rPr>
              <a:t>Applications under review – December 2023</a:t>
            </a:r>
          </a:p>
          <a:p>
            <a:pPr marL="4572000" marR="0" indent="-4572000">
              <a:spcBef>
                <a:spcPts val="0"/>
              </a:spcBef>
              <a:spcAft>
                <a:spcPts val="0"/>
              </a:spcAft>
            </a:pPr>
            <a:endParaRPr lang="en-US" sz="3600" dirty="0">
              <a:effectLst/>
              <a:ea typeface="Calibri" panose="020F0502020204030204" pitchFamily="34" charset="0"/>
              <a:cs typeface="Times New Roman" panose="02020603050405020304" pitchFamily="18" charset="0"/>
            </a:endParaRPr>
          </a:p>
          <a:p>
            <a:pPr marL="4572000" marR="0" indent="-4572000">
              <a:spcBef>
                <a:spcPts val="0"/>
              </a:spcBef>
              <a:spcAft>
                <a:spcPts val="0"/>
              </a:spcAft>
            </a:pPr>
            <a:r>
              <a:rPr lang="en-US" sz="3600" dirty="0">
                <a:ea typeface="Calibri" panose="020F0502020204030204" pitchFamily="34" charset="0"/>
                <a:cs typeface="Times New Roman" panose="02020603050405020304" pitchFamily="18" charset="0"/>
              </a:rPr>
              <a:t>Award Notifications – January/February</a:t>
            </a:r>
            <a:r>
              <a:rPr lang="en-US" sz="3600" dirty="0">
                <a:effectLst/>
                <a:ea typeface="Calibri" panose="020F0502020204030204" pitchFamily="34" charset="0"/>
                <a:cs typeface="Times New Roman" panose="02020603050405020304" pitchFamily="18" charset="0"/>
              </a:rPr>
              <a:t> 202</a:t>
            </a:r>
            <a:r>
              <a:rPr lang="en-US" sz="3600" dirty="0">
                <a:ea typeface="Calibri" panose="020F0502020204030204" pitchFamily="34" charset="0"/>
                <a:cs typeface="Times New Roman" panose="02020603050405020304" pitchFamily="18" charset="0"/>
              </a:rPr>
              <a:t>4</a:t>
            </a:r>
            <a:endParaRPr lang="en-US" sz="3600" dirty="0">
              <a:effectLst/>
              <a:ea typeface="Calibri" panose="020F0502020204030204" pitchFamily="34" charset="0"/>
              <a:cs typeface="Times New Roman" panose="02020603050405020304" pitchFamily="18" charset="0"/>
            </a:endParaRPr>
          </a:p>
          <a:p>
            <a:pPr marL="4572000" marR="0" indent="-4572000">
              <a:spcBef>
                <a:spcPts val="0"/>
              </a:spcBef>
              <a:spcAft>
                <a:spcPts val="0"/>
              </a:spcAft>
            </a:pPr>
            <a:endParaRPr lang="en-US" sz="3600" dirty="0">
              <a:ea typeface="Calibri" panose="020F0502020204030204" pitchFamily="34" charset="0"/>
              <a:cs typeface="Times New Roman" panose="02020603050405020304" pitchFamily="18" charset="0"/>
            </a:endParaRPr>
          </a:p>
          <a:p>
            <a:pPr marL="2236788" marR="0" indent="-2236788">
              <a:spcBef>
                <a:spcPts val="0"/>
              </a:spcBef>
              <a:spcAft>
                <a:spcPts val="0"/>
              </a:spcAft>
            </a:pPr>
            <a:r>
              <a:rPr lang="en-US" sz="3600" b="1" dirty="0">
                <a:effectLst/>
                <a:ea typeface="Calibri" panose="020F0502020204030204" pitchFamily="34" charset="0"/>
                <a:cs typeface="Times New Roman" panose="02020603050405020304" pitchFamily="18" charset="0"/>
              </a:rPr>
              <a:t>EXCEPT</a:t>
            </a:r>
            <a:r>
              <a:rPr lang="en-US" sz="3600" dirty="0">
                <a:effectLst/>
                <a:ea typeface="Calibri" panose="020F0502020204030204" pitchFamily="34" charset="0"/>
                <a:cs typeface="Times New Roman" panose="02020603050405020304" pitchFamily="18" charset="0"/>
              </a:rPr>
              <a:t>:  Emergency Response applications will be accepted on a rolling basis until October 15, 2024 (or all funds are expended) </a:t>
            </a:r>
          </a:p>
          <a:p>
            <a:pPr marR="0" algn="just">
              <a:spcBef>
                <a:spcPts val="0"/>
              </a:spcBef>
              <a:spcAft>
                <a:spcPts val="0"/>
              </a:spcAft>
            </a:pPr>
            <a:endParaRPr lang="en-US" sz="2800" dirty="0">
              <a:effectLst/>
              <a:latin typeface="+mj-lt"/>
              <a:ea typeface="Calibri" panose="020F0502020204030204" pitchFamily="34" charset="0"/>
            </a:endParaRPr>
          </a:p>
          <a:p>
            <a:endParaRPr lang="en-US" sz="3200" dirty="0"/>
          </a:p>
        </p:txBody>
      </p:sp>
    </p:spTree>
    <p:extLst>
      <p:ext uri="{BB962C8B-B14F-4D97-AF65-F5344CB8AC3E}">
        <p14:creationId xmlns:p14="http://schemas.microsoft.com/office/powerpoint/2010/main" val="3347174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600" dirty="0"/>
              <a:t>POST SELECTION</a:t>
            </a:r>
            <a:endParaRPr kumimoji="0" lang="en-US" sz="6600" b="1" i="0" u="none" strike="noStrike" kern="1200" cap="none" spc="0" normalizeH="0" baseline="0" noProof="0" dirty="0">
              <a:ln>
                <a:noFill/>
              </a:ln>
              <a:solidFill>
                <a:srgbClr val="3C7096"/>
              </a:solidFill>
              <a:effectLst/>
              <a:uLnTx/>
              <a:uFillTx/>
              <a:latin typeface="+mj-lt"/>
              <a:ea typeface="+mj-ea"/>
              <a:cs typeface="+mj-cs"/>
            </a:endParaRP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1224047" y="2180439"/>
            <a:ext cx="16693176" cy="6140142"/>
          </a:xfrm>
          <a:prstGeom prst="rect">
            <a:avLst/>
          </a:prstGeom>
          <a:noFill/>
        </p:spPr>
        <p:txBody>
          <a:bodyPr wrap="square" rtlCol="0">
            <a:spAutoFit/>
          </a:bodyPr>
          <a:lstStyle/>
          <a:p>
            <a:pPr>
              <a:spcBef>
                <a:spcPts val="1800"/>
              </a:spcBef>
            </a:pPr>
            <a:r>
              <a:rPr lang="en-US" sz="3600" dirty="0"/>
              <a:t>Award process will include:</a:t>
            </a:r>
          </a:p>
          <a:p>
            <a:pPr marL="979488" indent="-457200">
              <a:spcBef>
                <a:spcPts val="1800"/>
              </a:spcBef>
              <a:buFont typeface="Arial" panose="020B0604020202020204" pitchFamily="34" charset="0"/>
              <a:buChar char="•"/>
            </a:pPr>
            <a:r>
              <a:rPr lang="en-US" sz="3600" dirty="0"/>
              <a:t>Grantee orientation meeting</a:t>
            </a:r>
          </a:p>
          <a:p>
            <a:pPr marL="979488" indent="-457200">
              <a:spcBef>
                <a:spcPts val="1800"/>
              </a:spcBef>
              <a:buFont typeface="Arial" panose="020B0604020202020204" pitchFamily="34" charset="0"/>
              <a:buChar char="•"/>
            </a:pPr>
            <a:r>
              <a:rPr lang="en-US" sz="3600" dirty="0"/>
              <a:t>Contract development</a:t>
            </a:r>
          </a:p>
          <a:p>
            <a:pPr marL="1550988" lvl="1" indent="-457200">
              <a:spcBef>
                <a:spcPts val="1800"/>
              </a:spcBef>
              <a:buFont typeface="Courier New" panose="02070309020205020404" pitchFamily="49" charset="0"/>
              <a:buChar char="o"/>
            </a:pPr>
            <a:r>
              <a:rPr lang="en-US" sz="3600" dirty="0"/>
              <a:t>Payment schedules</a:t>
            </a:r>
          </a:p>
          <a:p>
            <a:pPr marL="1550988" lvl="1" indent="-457200">
              <a:spcBef>
                <a:spcPts val="1800"/>
              </a:spcBef>
              <a:buFont typeface="Courier New" panose="02070309020205020404" pitchFamily="49" charset="0"/>
              <a:buChar char="o"/>
            </a:pPr>
            <a:r>
              <a:rPr lang="en-US" sz="3600" dirty="0"/>
              <a:t>Grant terms (start and finish)</a:t>
            </a:r>
          </a:p>
          <a:p>
            <a:pPr marL="1550988" lvl="1" indent="-457200">
              <a:spcBef>
                <a:spcPts val="1800"/>
              </a:spcBef>
              <a:buFont typeface="Courier New" panose="02070309020205020404" pitchFamily="49" charset="0"/>
              <a:buChar char="o"/>
            </a:pPr>
            <a:r>
              <a:rPr lang="en-US" sz="3600" dirty="0"/>
              <a:t>Reporting requirements</a:t>
            </a:r>
          </a:p>
          <a:p>
            <a:pPr marL="979488" lvl="1" indent="-457200">
              <a:spcBef>
                <a:spcPts val="1800"/>
              </a:spcBef>
              <a:buFont typeface="Arial" panose="020B0604020202020204" pitchFamily="34" charset="0"/>
              <a:buChar char="•"/>
            </a:pPr>
            <a:r>
              <a:rPr lang="en-US" sz="3600" dirty="0"/>
              <a:t>Reporting schedule (interim and final)</a:t>
            </a:r>
          </a:p>
          <a:p>
            <a:pPr marL="979488" lvl="1" indent="-457200">
              <a:spcBef>
                <a:spcPts val="1800"/>
              </a:spcBef>
              <a:buFont typeface="Arial" panose="020B0604020202020204" pitchFamily="34" charset="0"/>
              <a:buChar char="•"/>
            </a:pPr>
            <a:r>
              <a:rPr lang="en-US" sz="3600" dirty="0"/>
              <a:t>Site visit schedule (as needed)</a:t>
            </a:r>
            <a:endParaRPr lang="en-US" sz="3200" dirty="0"/>
          </a:p>
        </p:txBody>
      </p:sp>
    </p:spTree>
    <p:extLst>
      <p:ext uri="{BB962C8B-B14F-4D97-AF65-F5344CB8AC3E}">
        <p14:creationId xmlns:p14="http://schemas.microsoft.com/office/powerpoint/2010/main" val="2820393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73BA40-6522-7C4B-D20A-C8E59A16521B}"/>
              </a:ext>
            </a:extLst>
          </p:cNvPr>
          <p:cNvPicPr>
            <a:picLocks noChangeAspect="1"/>
          </p:cNvPicPr>
          <p:nvPr/>
        </p:nvPicPr>
        <p:blipFill>
          <a:blip r:embed="rId3"/>
          <a:stretch>
            <a:fillRect/>
          </a:stretch>
        </p:blipFill>
        <p:spPr>
          <a:xfrm>
            <a:off x="7145329" y="1989137"/>
            <a:ext cx="10865949" cy="6112096"/>
          </a:xfrm>
          <a:prstGeom prst="rect">
            <a:avLst/>
          </a:prstGeom>
        </p:spPr>
      </p:pic>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2032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HOW TO APPLY</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4"/>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949072" y="2728686"/>
            <a:ext cx="16691429" cy="1508105"/>
          </a:xfrm>
          <a:prstGeom prst="rect">
            <a:avLst/>
          </a:prstGeom>
          <a:noFill/>
        </p:spPr>
        <p:txBody>
          <a:bodyPr wrap="square" rtlCol="0">
            <a:spAutoFit/>
          </a:bodyPr>
          <a:lstStyle/>
          <a:p>
            <a:pPr marL="4572000" marR="0" indent="-4572000">
              <a:spcBef>
                <a:spcPts val="0"/>
              </a:spcBef>
              <a:spcAft>
                <a:spcPts val="0"/>
              </a:spcAft>
            </a:pPr>
            <a:endParaRPr lang="en-US" sz="3200" dirty="0">
              <a:effectLst/>
              <a:ea typeface="Calibri" panose="020F0502020204030204" pitchFamily="34" charset="0"/>
              <a:cs typeface="Times New Roman" panose="02020603050405020304" pitchFamily="18" charset="0"/>
            </a:endParaRPr>
          </a:p>
          <a:p>
            <a:pPr marR="0">
              <a:spcBef>
                <a:spcPts val="0"/>
              </a:spcBef>
              <a:spcAft>
                <a:spcPts val="0"/>
              </a:spcAft>
            </a:pPr>
            <a:endParaRPr lang="en-US" sz="2800" dirty="0">
              <a:effectLst/>
              <a:latin typeface="+mj-lt"/>
              <a:ea typeface="Calibri" panose="020F0502020204030204" pitchFamily="34" charset="0"/>
            </a:endParaRPr>
          </a:p>
          <a:p>
            <a:endParaRPr lang="en-US" sz="3200" dirty="0"/>
          </a:p>
        </p:txBody>
      </p:sp>
      <p:sp>
        <p:nvSpPr>
          <p:cNvPr id="9" name="TextBox 8">
            <a:extLst>
              <a:ext uri="{FF2B5EF4-FFF2-40B4-BE49-F238E27FC236}">
                <a16:creationId xmlns:a16="http://schemas.microsoft.com/office/drawing/2014/main" id="{A4B0A838-7A61-31DE-923A-0A4DABD2F77F}"/>
              </a:ext>
            </a:extLst>
          </p:cNvPr>
          <p:cNvSpPr txBox="1"/>
          <p:nvPr/>
        </p:nvSpPr>
        <p:spPr>
          <a:xfrm>
            <a:off x="578295" y="3169144"/>
            <a:ext cx="6904971" cy="5093702"/>
          </a:xfrm>
          <a:prstGeom prst="rect">
            <a:avLst/>
          </a:prstGeom>
          <a:noFill/>
        </p:spPr>
        <p:txBody>
          <a:bodyPr wrap="square" rtlCol="0">
            <a:spAutoFit/>
          </a:bodyPr>
          <a:lstStyle/>
          <a:p>
            <a:pPr algn="ctr"/>
            <a:r>
              <a:rPr lang="en-US" sz="4000" dirty="0"/>
              <a:t>Complete an </a:t>
            </a:r>
            <a:r>
              <a:rPr lang="en-US" sz="4000" b="1" cap="all" dirty="0"/>
              <a:t>online</a:t>
            </a:r>
            <a:r>
              <a:rPr lang="en-US" sz="4000" dirty="0"/>
              <a:t> application</a:t>
            </a:r>
          </a:p>
          <a:p>
            <a:pPr algn="ctr"/>
            <a:endParaRPr lang="en-US" sz="3500" dirty="0"/>
          </a:p>
          <a:p>
            <a:pPr algn="ctr"/>
            <a:r>
              <a:rPr lang="en-US" sz="3500" dirty="0"/>
              <a:t>- OR - </a:t>
            </a:r>
          </a:p>
          <a:p>
            <a:pPr algn="ctr"/>
            <a:endParaRPr lang="en-US" sz="3500" dirty="0"/>
          </a:p>
          <a:p>
            <a:pPr algn="ctr"/>
            <a:r>
              <a:rPr lang="en-US" sz="3500" dirty="0"/>
              <a:t>Complete PDF application (w/required attachments) email to </a:t>
            </a:r>
            <a:r>
              <a:rPr lang="en-US" sz="3500" dirty="0">
                <a:hlinkClick r:id="rId6"/>
              </a:rPr>
              <a:t>submissions@mnhum.org</a:t>
            </a:r>
            <a:endParaRPr lang="en-US" sz="3500" dirty="0"/>
          </a:p>
          <a:p>
            <a:endParaRPr lang="en-US" sz="3500" dirty="0"/>
          </a:p>
        </p:txBody>
      </p:sp>
    </p:spTree>
    <p:extLst>
      <p:ext uri="{BB962C8B-B14F-4D97-AF65-F5344CB8AC3E}">
        <p14:creationId xmlns:p14="http://schemas.microsoft.com/office/powerpoint/2010/main" val="3426852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3363686"/>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7900" dirty="0"/>
              <a:t>Q &amp; A </a:t>
            </a:r>
            <a:endParaRPr kumimoji="0" lang="en-US" sz="17900" b="1" i="0" u="none" strike="noStrike" kern="1200" cap="none" spc="0" normalizeH="0" baseline="0" noProof="0" dirty="0">
              <a:ln>
                <a:noFill/>
              </a:ln>
              <a:solidFill>
                <a:srgbClr val="3C7096"/>
              </a:solidFill>
              <a:effectLst/>
              <a:uLnTx/>
              <a:uFillTx/>
              <a:latin typeface="+mj-lt"/>
              <a:ea typeface="+mj-ea"/>
              <a:cs typeface="+mj-cs"/>
            </a:endParaRP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Tree>
    <p:extLst>
      <p:ext uri="{BB962C8B-B14F-4D97-AF65-F5344CB8AC3E}">
        <p14:creationId xmlns:p14="http://schemas.microsoft.com/office/powerpoint/2010/main" val="1020193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THANK YOU </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798285" y="2144733"/>
            <a:ext cx="16691429" cy="7663636"/>
          </a:xfrm>
          <a:prstGeom prst="rect">
            <a:avLst/>
          </a:prstGeom>
          <a:noFill/>
        </p:spPr>
        <p:txBody>
          <a:bodyPr wrap="square" rtlCol="0">
            <a:spAutoFit/>
          </a:bodyPr>
          <a:lstStyle/>
          <a:p>
            <a:pPr marR="0" algn="ctr">
              <a:spcBef>
                <a:spcPts val="0"/>
              </a:spcBef>
              <a:spcAft>
                <a:spcPts val="0"/>
              </a:spcAft>
            </a:pPr>
            <a:r>
              <a:rPr lang="en-US" sz="3600" dirty="0">
                <a:effectLst/>
                <a:ea typeface="Calibri" panose="020F0502020204030204" pitchFamily="34" charset="0"/>
              </a:rPr>
              <a:t>More information and links can be found on our website:  </a:t>
            </a:r>
            <a:r>
              <a:rPr lang="en-US" sz="3600" dirty="0">
                <a:effectLst/>
                <a:ea typeface="Calibri" panose="020F0502020204030204" pitchFamily="34" charset="0"/>
                <a:hlinkClick r:id="rId5"/>
              </a:rPr>
              <a:t>mnhum.org</a:t>
            </a:r>
            <a:endParaRPr lang="en-US" sz="3600" dirty="0">
              <a:effectLst/>
              <a:ea typeface="Calibri" panose="020F0502020204030204" pitchFamily="34" charset="0"/>
            </a:endParaRPr>
          </a:p>
          <a:p>
            <a:pPr marR="0" algn="just">
              <a:spcBef>
                <a:spcPts val="0"/>
              </a:spcBef>
              <a:spcAft>
                <a:spcPts val="0"/>
              </a:spcAft>
            </a:pPr>
            <a:endParaRPr lang="en-US" sz="3600" dirty="0">
              <a:ea typeface="Calibri" panose="020F0502020204030204" pitchFamily="34" charset="0"/>
            </a:endParaRPr>
          </a:p>
          <a:p>
            <a:pPr marR="0" algn="ctr">
              <a:spcBef>
                <a:spcPts val="0"/>
              </a:spcBef>
              <a:spcAft>
                <a:spcPts val="0"/>
              </a:spcAft>
            </a:pPr>
            <a:r>
              <a:rPr lang="en-US" sz="3600" dirty="0">
                <a:ea typeface="Calibri" panose="020F0502020204030204" pitchFamily="34" charset="0"/>
              </a:rPr>
              <a:t>OR contact:</a:t>
            </a:r>
          </a:p>
          <a:p>
            <a:pPr marR="0" algn="ctr">
              <a:spcBef>
                <a:spcPts val="0"/>
              </a:spcBef>
              <a:spcAft>
                <a:spcPts val="0"/>
              </a:spcAft>
            </a:pPr>
            <a:endParaRPr lang="en-US" sz="3600" dirty="0">
              <a:ea typeface="Calibri" panose="020F0502020204030204" pitchFamily="34" charset="0"/>
            </a:endParaRPr>
          </a:p>
          <a:p>
            <a:pPr marR="0" algn="ctr">
              <a:spcBef>
                <a:spcPts val="0"/>
              </a:spcBef>
              <a:spcAft>
                <a:spcPts val="0"/>
              </a:spcAft>
            </a:pPr>
            <a:r>
              <a:rPr lang="en-US" sz="3600" dirty="0">
                <a:effectLst/>
                <a:ea typeface="Calibri" panose="020F0502020204030204" pitchFamily="34" charset="0"/>
              </a:rPr>
              <a:t>Laura Adams</a:t>
            </a:r>
          </a:p>
          <a:p>
            <a:pPr marR="0" algn="ctr">
              <a:spcBef>
                <a:spcPts val="0"/>
              </a:spcBef>
              <a:spcAft>
                <a:spcPts val="0"/>
              </a:spcAft>
            </a:pPr>
            <a:r>
              <a:rPr lang="en-US" sz="3600" dirty="0">
                <a:ea typeface="Calibri" panose="020F0502020204030204" pitchFamily="34" charset="0"/>
              </a:rPr>
              <a:t>Grants Administrator</a:t>
            </a:r>
          </a:p>
          <a:p>
            <a:pPr marR="0" algn="ctr">
              <a:spcBef>
                <a:spcPts val="0"/>
              </a:spcBef>
              <a:spcAft>
                <a:spcPts val="0"/>
              </a:spcAft>
            </a:pPr>
            <a:r>
              <a:rPr lang="en-US" sz="3600" dirty="0">
                <a:effectLst/>
                <a:ea typeface="Calibri" panose="020F0502020204030204" pitchFamily="34" charset="0"/>
              </a:rPr>
              <a:t>651-772-4244</a:t>
            </a:r>
          </a:p>
          <a:p>
            <a:pPr marR="0" algn="ctr">
              <a:spcBef>
                <a:spcPts val="0"/>
              </a:spcBef>
              <a:spcAft>
                <a:spcPts val="0"/>
              </a:spcAft>
            </a:pPr>
            <a:r>
              <a:rPr lang="en-US" sz="3600" u="sng" dirty="0">
                <a:solidFill>
                  <a:srgbClr val="0563C1"/>
                </a:solidFill>
                <a:effectLst/>
                <a:ea typeface="Calibri" panose="020F0502020204030204" pitchFamily="34" charset="0"/>
                <a:hlinkClick r:id="rId6"/>
              </a:rPr>
              <a:t>Laura.Adams@mnhum.org</a:t>
            </a:r>
            <a:endParaRPr lang="en-US" sz="3600" u="sng" dirty="0">
              <a:solidFill>
                <a:srgbClr val="0563C1"/>
              </a:solidFill>
              <a:effectLst/>
              <a:ea typeface="Calibri" panose="020F0502020204030204" pitchFamily="34" charset="0"/>
            </a:endParaRPr>
          </a:p>
          <a:p>
            <a:pPr marR="0" algn="ctr">
              <a:spcBef>
                <a:spcPts val="0"/>
              </a:spcBef>
              <a:spcAft>
                <a:spcPts val="0"/>
              </a:spcAft>
            </a:pPr>
            <a:endParaRPr lang="en-US" sz="3600" u="sng" dirty="0">
              <a:solidFill>
                <a:srgbClr val="0563C1"/>
              </a:solidFill>
              <a:ea typeface="Calibri" panose="020F0502020204030204" pitchFamily="34" charset="0"/>
            </a:endParaRPr>
          </a:p>
          <a:p>
            <a:pPr marR="0" algn="ctr">
              <a:spcBef>
                <a:spcPts val="0"/>
              </a:spcBef>
              <a:spcAft>
                <a:spcPts val="0"/>
              </a:spcAft>
            </a:pPr>
            <a:r>
              <a:rPr lang="en-US" sz="3600" b="0" i="0" dirty="0">
                <a:effectLst/>
              </a:rPr>
              <a:t>If applying in English is a barrier or you need a reasonable accommodation to submit your application, please contact Laura Adams.</a:t>
            </a:r>
            <a:endParaRPr lang="en-US" sz="3600" u="sng" dirty="0">
              <a:ea typeface="Calibri" panose="020F0502020204030204" pitchFamily="34" charset="0"/>
            </a:endParaRPr>
          </a:p>
          <a:p>
            <a:pPr marR="0" algn="just">
              <a:spcBef>
                <a:spcPts val="0"/>
              </a:spcBef>
              <a:spcAft>
                <a:spcPts val="0"/>
              </a:spcAft>
            </a:pPr>
            <a:endParaRPr lang="en-US" sz="3200" u="sng" dirty="0">
              <a:solidFill>
                <a:srgbClr val="0563C1"/>
              </a:solidFill>
              <a:effectLst/>
              <a:latin typeface="Gill Sans MT" panose="020B0502020104020203" pitchFamily="34" charset="0"/>
              <a:ea typeface="Calibri" panose="020F0502020204030204" pitchFamily="34" charset="0"/>
            </a:endParaRPr>
          </a:p>
          <a:p>
            <a:pPr marR="0" algn="just">
              <a:spcBef>
                <a:spcPts val="0"/>
              </a:spcBef>
              <a:spcAft>
                <a:spcPts val="0"/>
              </a:spcAft>
            </a:pPr>
            <a:r>
              <a:rPr lang="en-US" sz="3200" u="sng" dirty="0">
                <a:solidFill>
                  <a:srgbClr val="0563C1"/>
                </a:solidFill>
                <a:effectLst/>
                <a:latin typeface="Gill Sans MT" panose="020B0502020104020203" pitchFamily="34"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marL="4572000" marR="0" indent="-4572000">
              <a:spcBef>
                <a:spcPts val="0"/>
              </a:spcBef>
              <a:spcAft>
                <a:spcPts val="0"/>
              </a:spcAft>
            </a:pPr>
            <a:endParaRPr lang="en-US"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021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893057"/>
            <a:ext cx="2147226" cy="151614"/>
          </a:xfrm>
          <a:prstGeom prst="rect">
            <a:avLst/>
          </a:prstGeom>
          <a:solidFill>
            <a:srgbClr val="B8CD72"/>
          </a:solidFill>
        </p:spPr>
        <p:txBody>
          <a:bodyPr/>
          <a:lstStyle/>
          <a:p>
            <a:endParaRPr lang="en-US" sz="3600"/>
          </a:p>
        </p:txBody>
      </p:sp>
      <p:sp>
        <p:nvSpPr>
          <p:cNvPr id="5" name="TextBox 5"/>
          <p:cNvSpPr txBox="1"/>
          <p:nvPr/>
        </p:nvSpPr>
        <p:spPr>
          <a:xfrm>
            <a:off x="333828" y="635993"/>
            <a:ext cx="9754552" cy="1060483"/>
          </a:xfrm>
          <a:prstGeom prst="rect">
            <a:avLst/>
          </a:prstGeom>
        </p:spPr>
        <p:txBody>
          <a:bodyPr wrap="square" lIns="0" tIns="0" rIns="0" bIns="0" rtlCol="0" anchor="t">
            <a:spAutoFit/>
          </a:bodyPr>
          <a:lstStyle/>
          <a:p>
            <a:pPr algn="ctr">
              <a:lnSpc>
                <a:spcPts val="8820"/>
              </a:lnSpc>
            </a:pPr>
            <a:r>
              <a:rPr lang="en-US" sz="7000" b="1" spc="64" dirty="0">
                <a:solidFill>
                  <a:srgbClr val="3C7096"/>
                </a:solidFill>
                <a:latin typeface="Gill Sans MT" panose="020B0502020104020203" pitchFamily="34" charset="0"/>
              </a:rPr>
              <a:t>AGENDA</a:t>
            </a:r>
          </a:p>
        </p:txBody>
      </p:sp>
      <p:pic>
        <p:nvPicPr>
          <p:cNvPr id="16" name="Picture 4"/>
          <p:cNvPicPr>
            <a:picLocks noChangeAspect="1"/>
          </p:cNvPicPr>
          <p:nvPr/>
        </p:nvPicPr>
        <p:blipFill>
          <a:blip r:embed="rId3"/>
          <a:srcRect l="28482" r="31663"/>
          <a:stretch>
            <a:fillRect/>
          </a:stretch>
        </p:blipFill>
        <p:spPr>
          <a:xfrm>
            <a:off x="10395020" y="0"/>
            <a:ext cx="6292780" cy="10287000"/>
          </a:xfrm>
          <a:prstGeom prst="rect">
            <a:avLst/>
          </a:prstGeom>
        </p:spPr>
      </p:pic>
      <p:sp>
        <p:nvSpPr>
          <p:cNvPr id="10" name="TextBox 13"/>
          <p:cNvSpPr txBox="1"/>
          <p:nvPr/>
        </p:nvSpPr>
        <p:spPr>
          <a:xfrm>
            <a:off x="1371600" y="2513376"/>
            <a:ext cx="8839200" cy="549446"/>
          </a:xfrm>
          <a:prstGeom prst="rect">
            <a:avLst/>
          </a:prstGeom>
        </p:spPr>
        <p:txBody>
          <a:bodyPr lIns="0" tIns="0" rIns="0" bIns="0" rtlCol="0" anchor="t">
            <a:spAutoFit/>
          </a:bodyPr>
          <a:lstStyle/>
          <a:p>
            <a:pPr>
              <a:lnSpc>
                <a:spcPts val="4550"/>
              </a:lnSpc>
            </a:pPr>
            <a:r>
              <a:rPr lang="en-US" sz="3500" b="1" spc="350" dirty="0">
                <a:solidFill>
                  <a:srgbClr val="A1C636"/>
                </a:solidFill>
                <a:latin typeface="Gill Sans MT" panose="020B0502020104020203" pitchFamily="34" charset="0"/>
              </a:rPr>
              <a:t>ABOUT MHC</a:t>
            </a:r>
          </a:p>
        </p:txBody>
      </p:sp>
      <p:sp>
        <p:nvSpPr>
          <p:cNvPr id="17" name="TextBox 13"/>
          <p:cNvSpPr txBox="1"/>
          <p:nvPr/>
        </p:nvSpPr>
        <p:spPr>
          <a:xfrm>
            <a:off x="1371600" y="3531527"/>
            <a:ext cx="8716780" cy="5268686"/>
          </a:xfrm>
          <a:prstGeom prst="rect">
            <a:avLst/>
          </a:prstGeom>
        </p:spPr>
        <p:txBody>
          <a:bodyPr wrap="square" lIns="0" tIns="0" rIns="0" bIns="0" rtlCol="0" anchor="t">
            <a:spAutoFit/>
          </a:bodyPr>
          <a:lstStyle/>
          <a:p>
            <a:pPr>
              <a:lnSpc>
                <a:spcPts val="4550"/>
              </a:lnSpc>
            </a:pPr>
            <a:r>
              <a:rPr lang="en-US" sz="3500" b="1" spc="350" dirty="0">
                <a:solidFill>
                  <a:srgbClr val="A1C636"/>
                </a:solidFill>
                <a:latin typeface="Gill Sans MT" panose="020B0502020104020203" pitchFamily="34" charset="0"/>
              </a:rPr>
              <a:t>GRANT OPPORTUNITIES</a:t>
            </a:r>
          </a:p>
          <a:p>
            <a:pPr>
              <a:lnSpc>
                <a:spcPts val="4550"/>
              </a:lnSpc>
            </a:pPr>
            <a:endParaRPr lang="en-US" sz="3500" b="1" spc="350" dirty="0">
              <a:solidFill>
                <a:srgbClr val="A1C636"/>
              </a:solidFill>
              <a:latin typeface="Gill Sans MT" panose="020B0502020104020203" pitchFamily="34" charset="0"/>
            </a:endParaRPr>
          </a:p>
          <a:p>
            <a:pPr>
              <a:lnSpc>
                <a:spcPts val="4550"/>
              </a:lnSpc>
            </a:pPr>
            <a:r>
              <a:rPr lang="en-US" sz="3500" b="1" spc="350" dirty="0">
                <a:solidFill>
                  <a:srgbClr val="A1C636"/>
                </a:solidFill>
                <a:latin typeface="Gill Sans MT" panose="020B0502020104020203" pitchFamily="34" charset="0"/>
              </a:rPr>
              <a:t>GRANTS OVERVIEW &amp; GOALS</a:t>
            </a:r>
          </a:p>
          <a:p>
            <a:pPr>
              <a:lnSpc>
                <a:spcPts val="4550"/>
              </a:lnSpc>
            </a:pPr>
            <a:endParaRPr lang="en-US" sz="3500" b="1" spc="350" dirty="0">
              <a:solidFill>
                <a:srgbClr val="A1C636"/>
              </a:solidFill>
              <a:latin typeface="Gill Sans MT" panose="020B0502020104020203" pitchFamily="34" charset="0"/>
            </a:endParaRPr>
          </a:p>
          <a:p>
            <a:pPr>
              <a:lnSpc>
                <a:spcPts val="4550"/>
              </a:lnSpc>
            </a:pPr>
            <a:r>
              <a:rPr lang="en-US" sz="3500" b="1" spc="350" dirty="0">
                <a:solidFill>
                  <a:srgbClr val="A1C636"/>
                </a:solidFill>
                <a:latin typeface="Gill Sans MT" panose="020B0502020104020203" pitchFamily="34" charset="0"/>
              </a:rPr>
              <a:t>ELIGIBILITY &amp; EVALUATION</a:t>
            </a:r>
          </a:p>
          <a:p>
            <a:pPr>
              <a:lnSpc>
                <a:spcPts val="4550"/>
              </a:lnSpc>
            </a:pPr>
            <a:endParaRPr lang="en-US" sz="3500" b="1" spc="350" dirty="0">
              <a:solidFill>
                <a:srgbClr val="A1C636"/>
              </a:solidFill>
              <a:latin typeface="Gill Sans MT" panose="020B0502020104020203" pitchFamily="34" charset="0"/>
            </a:endParaRPr>
          </a:p>
          <a:p>
            <a:pPr>
              <a:lnSpc>
                <a:spcPts val="4550"/>
              </a:lnSpc>
            </a:pPr>
            <a:r>
              <a:rPr lang="en-US" sz="3500" b="1" spc="350" dirty="0">
                <a:solidFill>
                  <a:srgbClr val="A1C636"/>
                </a:solidFill>
                <a:latin typeface="Gill Sans MT" panose="020B0502020104020203" pitchFamily="34" charset="0"/>
              </a:rPr>
              <a:t>HOW TO APPLY</a:t>
            </a:r>
          </a:p>
          <a:p>
            <a:pPr>
              <a:lnSpc>
                <a:spcPts val="4550"/>
              </a:lnSpc>
            </a:pPr>
            <a:endParaRPr lang="en-US" sz="3500" b="1" spc="350" dirty="0">
              <a:solidFill>
                <a:srgbClr val="A1C636"/>
              </a:solidFill>
              <a:latin typeface="Gill Sans MT" panose="020B0502020104020203" pitchFamily="34" charset="0"/>
            </a:endParaRPr>
          </a:p>
          <a:p>
            <a:pPr>
              <a:lnSpc>
                <a:spcPts val="4550"/>
              </a:lnSpc>
            </a:pPr>
            <a:r>
              <a:rPr lang="en-US" sz="3500" b="1" spc="350" dirty="0">
                <a:solidFill>
                  <a:srgbClr val="A1C636"/>
                </a:solidFill>
                <a:latin typeface="Gill Sans MT" panose="020B0502020104020203" pitchFamily="34" charset="0"/>
              </a:rPr>
              <a:t>Q&amp;A</a:t>
            </a:r>
          </a:p>
        </p:txBody>
      </p:sp>
      <p:sp>
        <p:nvSpPr>
          <p:cNvPr id="7" name="TextBox 6">
            <a:extLst>
              <a:ext uri="{FF2B5EF4-FFF2-40B4-BE49-F238E27FC236}">
                <a16:creationId xmlns:a16="http://schemas.microsoft.com/office/drawing/2014/main" id="{F5054BD3-B9C9-1817-8ED2-41ADB507F3A1}"/>
              </a:ext>
            </a:extLst>
          </p:cNvPr>
          <p:cNvSpPr txBox="1"/>
          <p:nvPr/>
        </p:nvSpPr>
        <p:spPr>
          <a:xfrm>
            <a:off x="333828" y="9651007"/>
            <a:ext cx="9144000" cy="276999"/>
          </a:xfrm>
          <a:prstGeom prst="rect">
            <a:avLst/>
          </a:prstGeom>
          <a:noFill/>
        </p:spPr>
        <p:txBody>
          <a:bodyPr wrap="square">
            <a:spAutoFit/>
          </a:bodyPr>
          <a:lstStyle/>
          <a:p>
            <a:r>
              <a:rPr lang="en-US" sz="1200" dirty="0"/>
              <a:t>© 2023 Minnesota Humanities Center</a:t>
            </a:r>
          </a:p>
        </p:txBody>
      </p:sp>
    </p:spTree>
    <p:extLst>
      <p:ext uri="{BB962C8B-B14F-4D97-AF65-F5344CB8AC3E}">
        <p14:creationId xmlns:p14="http://schemas.microsoft.com/office/powerpoint/2010/main" val="33862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4852" y="633098"/>
            <a:ext cx="17883266" cy="1060483"/>
          </a:xfrm>
          <a:prstGeom prst="rect">
            <a:avLst/>
          </a:prstGeom>
        </p:spPr>
        <p:txBody>
          <a:bodyPr wrap="square" lIns="0" tIns="0" rIns="0" bIns="0" rtlCol="0" anchor="t">
            <a:spAutoFit/>
          </a:bodyPr>
          <a:lstStyle/>
          <a:p>
            <a:pPr algn="ctr">
              <a:lnSpc>
                <a:spcPts val="8820"/>
              </a:lnSpc>
            </a:pPr>
            <a:r>
              <a:rPr lang="en-US" sz="7000" b="1" spc="63" dirty="0">
                <a:solidFill>
                  <a:srgbClr val="3C7096"/>
                </a:solidFill>
                <a:latin typeface="Gill Sans MT" panose="020B0502020104020203" pitchFamily="34" charset="0"/>
              </a:rPr>
              <a:t>WHO WE ARE</a:t>
            </a:r>
            <a:endParaRPr lang="en-US" sz="7000" b="1" spc="63" dirty="0">
              <a:solidFill>
                <a:srgbClr val="12AEDB"/>
              </a:solidFill>
              <a:latin typeface="Gill Sans MT" panose="020B0502020104020203" pitchFamily="34" charset="0"/>
            </a:endParaRPr>
          </a:p>
        </p:txBody>
      </p:sp>
      <p:sp>
        <p:nvSpPr>
          <p:cNvPr id="3" name="AutoShape 3"/>
          <p:cNvSpPr/>
          <p:nvPr/>
        </p:nvSpPr>
        <p:spPr>
          <a:xfrm>
            <a:off x="0" y="2131875"/>
            <a:ext cx="2147226" cy="151613"/>
          </a:xfrm>
          <a:prstGeom prst="rect">
            <a:avLst/>
          </a:prstGeom>
          <a:solidFill>
            <a:srgbClr val="A1C636"/>
          </a:solidFill>
        </p:spPr>
        <p:txBody>
          <a:bodyPr/>
          <a:lstStyle/>
          <a:p>
            <a:endParaRPr lang="en-US"/>
          </a:p>
        </p:txBody>
      </p:sp>
      <p:sp>
        <p:nvSpPr>
          <p:cNvPr id="22" name="TextBox 21">
            <a:extLst>
              <a:ext uri="{FF2B5EF4-FFF2-40B4-BE49-F238E27FC236}">
                <a16:creationId xmlns:a16="http://schemas.microsoft.com/office/drawing/2014/main" id="{94C09897-C64D-401C-A881-A8FF8C6E704F}"/>
              </a:ext>
            </a:extLst>
          </p:cNvPr>
          <p:cNvSpPr txBox="1"/>
          <p:nvPr/>
        </p:nvSpPr>
        <p:spPr>
          <a:xfrm>
            <a:off x="1664494" y="3238500"/>
            <a:ext cx="14859000" cy="4939814"/>
          </a:xfrm>
          <a:prstGeom prst="rect">
            <a:avLst/>
          </a:prstGeom>
          <a:noFill/>
        </p:spPr>
        <p:txBody>
          <a:bodyPr wrap="square" rtlCol="0">
            <a:spAutoFit/>
          </a:bodyPr>
          <a:lstStyle/>
          <a:p>
            <a:pPr marL="571500" indent="-571500">
              <a:buFont typeface="Arial" panose="020B0604020202020204" pitchFamily="34" charset="0"/>
              <a:buChar char="•"/>
            </a:pPr>
            <a:r>
              <a:rPr lang="en-US" sz="3500" dirty="0">
                <a:latin typeface="Gill Sans MT" panose="020B0502020104020203" pitchFamily="34" charset="0"/>
              </a:rPr>
              <a:t>Laura Adams,  Grants Administrator</a:t>
            </a:r>
          </a:p>
          <a:p>
            <a:r>
              <a:rPr lang="en-US" sz="3500" dirty="0">
                <a:latin typeface="Gill Sans MT" panose="020B0502020104020203" pitchFamily="34" charset="0"/>
              </a:rPr>
              <a:t>    </a:t>
            </a:r>
            <a:r>
              <a:rPr lang="en-US" sz="3500" dirty="0">
                <a:effectLst/>
                <a:latin typeface="Gill Sans MT" panose="020B0502020104020203" pitchFamily="34" charset="0"/>
                <a:ea typeface="Calibri" panose="020F0502020204030204" pitchFamily="34" charset="0"/>
                <a:cs typeface="Calibri" panose="020F0502020204030204" pitchFamily="34" charset="0"/>
              </a:rPr>
              <a:t>651-772-4244</a:t>
            </a:r>
            <a:r>
              <a:rPr lang="en-US" sz="3500" dirty="0">
                <a:latin typeface="Gill Sans MT" panose="020B0502020104020203" pitchFamily="34" charset="0"/>
              </a:rPr>
              <a:t>,  </a:t>
            </a:r>
            <a:r>
              <a:rPr lang="en-US" sz="3500" dirty="0">
                <a:latin typeface="Gill Sans MT" panose="020B0502020104020203" pitchFamily="34" charset="0"/>
                <a:hlinkClick r:id="rId3"/>
              </a:rPr>
              <a:t>Laura.Adams@mnhum.org</a:t>
            </a:r>
            <a:r>
              <a:rPr lang="en-US" sz="3500" dirty="0">
                <a:latin typeface="Gill Sans MT" panose="020B0502020104020203" pitchFamily="34" charset="0"/>
              </a:rPr>
              <a:t> </a:t>
            </a:r>
          </a:p>
          <a:p>
            <a:endParaRPr lang="en-US" sz="3500" dirty="0">
              <a:latin typeface="Gill Sans MT" panose="020B0502020104020203" pitchFamily="34" charset="0"/>
            </a:endParaRPr>
          </a:p>
          <a:p>
            <a:pPr marL="571500" indent="-571500">
              <a:buFont typeface="Arial" panose="020B0604020202020204" pitchFamily="34" charset="0"/>
              <a:buChar char="•"/>
            </a:pPr>
            <a:r>
              <a:rPr lang="en-US" sz="3500" dirty="0">
                <a:latin typeface="Gill Sans MT" panose="020B0502020104020203" pitchFamily="34" charset="0"/>
              </a:rPr>
              <a:t>Tristy Auger,  Grants Manager</a:t>
            </a:r>
          </a:p>
          <a:p>
            <a:r>
              <a:rPr lang="en-US" sz="3500" dirty="0">
                <a:latin typeface="Gill Sans MT" panose="020B0502020104020203" pitchFamily="34" charset="0"/>
              </a:rPr>
              <a:t>    651-772-4251,  </a:t>
            </a:r>
            <a:r>
              <a:rPr lang="en-US" sz="3500" dirty="0">
                <a:latin typeface="Gill Sans MT" panose="020B0502020104020203" pitchFamily="34" charset="0"/>
                <a:hlinkClick r:id="rId4"/>
              </a:rPr>
              <a:t>Tristy@mnhum.org</a:t>
            </a:r>
            <a:endParaRPr lang="en-US" sz="3500" dirty="0">
              <a:latin typeface="Gill Sans MT" panose="020B0502020104020203" pitchFamily="34" charset="0"/>
            </a:endParaRPr>
          </a:p>
          <a:p>
            <a:endParaRPr lang="en-US" sz="3500" dirty="0">
              <a:latin typeface="Gill Sans MT" panose="020B0502020104020203" pitchFamily="34" charset="0"/>
            </a:endParaRPr>
          </a:p>
          <a:p>
            <a:pPr marL="571500" indent="-571500">
              <a:buFont typeface="Arial" panose="020B0604020202020204" pitchFamily="34" charset="0"/>
              <a:buChar char="•"/>
            </a:pPr>
            <a:r>
              <a:rPr lang="en-US" sz="3500" dirty="0">
                <a:latin typeface="Gill Sans MT" panose="020B0502020104020203" pitchFamily="34" charset="0"/>
              </a:rPr>
              <a:t>Casey DeMarais,  Director of Strategic Partnerships</a:t>
            </a:r>
          </a:p>
          <a:p>
            <a:r>
              <a:rPr lang="en-US" sz="3500" dirty="0">
                <a:latin typeface="Gill Sans MT" panose="020B0502020104020203" pitchFamily="34" charset="0"/>
              </a:rPr>
              <a:t>    651-772-4278,  </a:t>
            </a:r>
            <a:r>
              <a:rPr lang="en-US" sz="3500" dirty="0">
                <a:latin typeface="Gill Sans MT" panose="020B0502020104020203" pitchFamily="34" charset="0"/>
                <a:hlinkClick r:id="rId5"/>
              </a:rPr>
              <a:t>Casey@mnhum.org</a:t>
            </a:r>
            <a:endParaRPr lang="en-US" sz="3500" dirty="0">
              <a:latin typeface="Gill Sans MT" panose="020B0502020104020203" pitchFamily="34" charset="0"/>
            </a:endParaRPr>
          </a:p>
          <a:p>
            <a:endParaRPr lang="en-US" sz="3500" dirty="0">
              <a:latin typeface="Gill Sans MT" panose="020B0502020104020203" pitchFamily="34" charset="0"/>
            </a:endParaRPr>
          </a:p>
        </p:txBody>
      </p:sp>
      <p:sp>
        <p:nvSpPr>
          <p:cNvPr id="7" name="TextBox 6">
            <a:extLst>
              <a:ext uri="{FF2B5EF4-FFF2-40B4-BE49-F238E27FC236}">
                <a16:creationId xmlns:a16="http://schemas.microsoft.com/office/drawing/2014/main" id="{CE8D3CE8-6099-0B25-89AC-1626080E98DC}"/>
              </a:ext>
            </a:extLst>
          </p:cNvPr>
          <p:cNvSpPr txBox="1"/>
          <p:nvPr/>
        </p:nvSpPr>
        <p:spPr>
          <a:xfrm>
            <a:off x="4673600" y="9388372"/>
            <a:ext cx="9144000" cy="553998"/>
          </a:xfrm>
          <a:prstGeom prst="rect">
            <a:avLst/>
          </a:prstGeom>
          <a:noFill/>
        </p:spPr>
        <p:txBody>
          <a:bodyPr wrap="square">
            <a:spAutoFit/>
          </a:bodyPr>
          <a:lstStyle/>
          <a:p>
            <a:pPr algn="ctr"/>
            <a:r>
              <a:rPr lang="en-US" sz="1200" dirty="0"/>
              <a:t>© 2023 Minnesota Humanities Center</a:t>
            </a:r>
          </a:p>
          <a:p>
            <a:pPr algn="ctr"/>
            <a:endParaRPr lang="en-US" dirty="0"/>
          </a:p>
        </p:txBody>
      </p:sp>
    </p:spTree>
    <p:extLst>
      <p:ext uri="{BB962C8B-B14F-4D97-AF65-F5344CB8AC3E}">
        <p14:creationId xmlns:p14="http://schemas.microsoft.com/office/powerpoint/2010/main" val="422036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C80A2315-CB69-4B0E-AE1A-4080DBE64F5C}"/>
              </a:ext>
            </a:extLst>
          </p:cNvPr>
          <p:cNvSpPr txBox="1">
            <a:spLocks noGrp="1"/>
          </p:cNvSpPr>
          <p:nvPr>
            <p:ph type="title" idx="4294967295"/>
          </p:nvPr>
        </p:nvSpPr>
        <p:spPr>
          <a:xfrm>
            <a:off x="89934" y="249328"/>
            <a:ext cx="17928244" cy="1060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820"/>
              </a:lnSpc>
              <a:spcBef>
                <a:spcPts val="0"/>
              </a:spcBef>
              <a:spcAft>
                <a:spcPts val="0"/>
              </a:spcAft>
              <a:buClrTx/>
              <a:buSzTx/>
              <a:buFontTx/>
              <a:buNone/>
              <a:tabLst/>
              <a:defRPr/>
            </a:pPr>
            <a:r>
              <a:rPr kumimoji="0" lang="en-US" sz="7000" b="1" i="0" u="none" strike="noStrike" kern="1200" cap="none" spc="63" normalizeH="0" baseline="0" noProof="0" dirty="0">
                <a:ln>
                  <a:noFill/>
                </a:ln>
                <a:solidFill>
                  <a:srgbClr val="3C7096"/>
                </a:solidFill>
                <a:effectLst/>
                <a:uLnTx/>
                <a:uFillTx/>
                <a:latin typeface="Gill Sans MT" panose="020B0502020104020203" pitchFamily="34" charset="0"/>
                <a:ea typeface="+mn-ea"/>
                <a:cs typeface="+mn-cs"/>
              </a:rPr>
              <a:t>ABOUT MHC</a:t>
            </a:r>
            <a:endParaRPr kumimoji="0" lang="en-US" sz="7000" b="1" i="0" u="none" strike="noStrike" kern="1200" cap="none" spc="62" normalizeH="0" baseline="0" noProof="0" dirty="0">
              <a:ln>
                <a:noFill/>
              </a:ln>
              <a:solidFill>
                <a:srgbClr val="3C7096"/>
              </a:solidFill>
              <a:effectLst/>
              <a:uLnTx/>
              <a:uFillTx/>
              <a:latin typeface="Gill Sans MT" panose="020B0502020104020203" pitchFamily="34" charset="0"/>
              <a:ea typeface="+mn-ea"/>
              <a:cs typeface="+mn-cs"/>
            </a:endParaRPr>
          </a:p>
        </p:txBody>
      </p:sp>
      <p:grpSp>
        <p:nvGrpSpPr>
          <p:cNvPr id="6" name="Group 2" descr="FOUNDED IN 1971. when the National Endowment for the Humanities began funding state-based humanities programs">
            <a:extLst>
              <a:ext uri="{FF2B5EF4-FFF2-40B4-BE49-F238E27FC236}">
                <a16:creationId xmlns:a16="http://schemas.microsoft.com/office/drawing/2014/main" id="{CDC87F3F-F01E-4D5E-8815-A5BF74BB64C5}"/>
              </a:ext>
            </a:extLst>
          </p:cNvPr>
          <p:cNvGrpSpPr/>
          <p:nvPr/>
        </p:nvGrpSpPr>
        <p:grpSpPr>
          <a:xfrm>
            <a:off x="512246" y="2428575"/>
            <a:ext cx="8851902" cy="2270883"/>
            <a:chOff x="254034" y="-242"/>
            <a:chExt cx="28787561" cy="3027847"/>
          </a:xfrm>
        </p:grpSpPr>
        <p:sp>
          <p:nvSpPr>
            <p:cNvPr id="7" name="TextBox 3">
              <a:extLst>
                <a:ext uri="{FF2B5EF4-FFF2-40B4-BE49-F238E27FC236}">
                  <a16:creationId xmlns:a16="http://schemas.microsoft.com/office/drawing/2014/main" id="{99573049-B072-476E-AC0F-817A21A83B81}"/>
                </a:ext>
              </a:extLst>
            </p:cNvPr>
            <p:cNvSpPr txBox="1"/>
            <p:nvPr/>
          </p:nvSpPr>
          <p:spPr>
            <a:xfrm>
              <a:off x="254034" y="-242"/>
              <a:ext cx="23137662" cy="732595"/>
            </a:xfrm>
            <a:prstGeom prst="rect">
              <a:avLst/>
            </a:prstGeom>
          </p:spPr>
          <p:txBody>
            <a:bodyPr lIns="0" tIns="0" rIns="0" bIns="0" rtlCol="0" anchor="t">
              <a:spAutoFit/>
            </a:bodyPr>
            <a:lstStyle/>
            <a:p>
              <a:pPr>
                <a:lnSpc>
                  <a:spcPts val="4550"/>
                </a:lnSpc>
              </a:pPr>
              <a:r>
                <a:rPr lang="en-US" sz="3500" b="1" spc="350" dirty="0">
                  <a:solidFill>
                    <a:srgbClr val="A1C636"/>
                  </a:solidFill>
                  <a:latin typeface="Gill Sans MT" panose="020B0502020104020203" pitchFamily="34" charset="0"/>
                </a:rPr>
                <a:t>FOUNDED IN 1971</a:t>
              </a:r>
            </a:p>
          </p:txBody>
        </p:sp>
        <p:sp>
          <p:nvSpPr>
            <p:cNvPr id="8" name="TextBox 4">
              <a:extLst>
                <a:ext uri="{FF2B5EF4-FFF2-40B4-BE49-F238E27FC236}">
                  <a16:creationId xmlns:a16="http://schemas.microsoft.com/office/drawing/2014/main" id="{E2CCC5D8-2B8B-4F99-9035-0C10A652CE4C}"/>
                </a:ext>
              </a:extLst>
            </p:cNvPr>
            <p:cNvSpPr txBox="1"/>
            <p:nvPr/>
          </p:nvSpPr>
          <p:spPr>
            <a:xfrm>
              <a:off x="254034" y="873167"/>
              <a:ext cx="28787561" cy="2154438"/>
            </a:xfrm>
            <a:prstGeom prst="rect">
              <a:avLst/>
            </a:prstGeom>
          </p:spPr>
          <p:txBody>
            <a:bodyPr wrap="square" lIns="0" tIns="0" rIns="0" bIns="0" rtlCol="0" anchor="t">
              <a:spAutoFit/>
            </a:bodyPr>
            <a:lstStyle/>
            <a:p>
              <a:r>
                <a:rPr lang="en-US" sz="3500" spc="32" dirty="0">
                  <a:solidFill>
                    <a:srgbClr val="3B3838"/>
                  </a:solidFill>
                  <a:latin typeface="Gill Sans MT"/>
                </a:rPr>
                <a:t>MHC was created when the National Endowment for the Humanities began</a:t>
              </a:r>
              <a:br>
                <a:rPr lang="en-US" sz="3500" spc="32" dirty="0">
                  <a:solidFill>
                    <a:srgbClr val="3B3838"/>
                  </a:solidFill>
                  <a:latin typeface="Gill Sans MT"/>
                </a:rPr>
              </a:br>
              <a:r>
                <a:rPr lang="en-US" sz="3500" spc="32" dirty="0">
                  <a:solidFill>
                    <a:srgbClr val="3B3838"/>
                  </a:solidFill>
                  <a:latin typeface="Gill Sans MT"/>
                </a:rPr>
                <a:t>funding state-based humanities programs</a:t>
              </a:r>
            </a:p>
          </p:txBody>
        </p:sp>
      </p:grpSp>
      <p:pic>
        <p:nvPicPr>
          <p:cNvPr id="12" name="Picture 4" descr="Image of the Minnesota Humanities Center outside in summer.">
            <a:extLst>
              <a:ext uri="{FF2B5EF4-FFF2-40B4-BE49-F238E27FC236}">
                <a16:creationId xmlns:a16="http://schemas.microsoft.com/office/drawing/2014/main" id="{F788679D-57DB-4AD2-9724-CBF19CBFF4F5}"/>
              </a:ext>
            </a:extLst>
          </p:cNvPr>
          <p:cNvPicPr>
            <a:picLocks noChangeAspect="1"/>
          </p:cNvPicPr>
          <p:nvPr/>
        </p:nvPicPr>
        <p:blipFill rotWithShape="1">
          <a:blip r:embed="rId3"/>
          <a:srcRect l="2939" t="9686" r="-765" b="19612"/>
          <a:stretch/>
        </p:blipFill>
        <p:spPr>
          <a:xfrm>
            <a:off x="9144000" y="1795175"/>
            <a:ext cx="7612089" cy="4173337"/>
          </a:xfrm>
          <a:prstGeom prst="rect">
            <a:avLst/>
          </a:prstGeom>
          <a:effectLst>
            <a:glow rad="127000">
              <a:schemeClr val="bg1"/>
            </a:glow>
            <a:outerShdw blurRad="139700" dir="20940000" sx="1000" sy="1000" algn="ctr" rotWithShape="0">
              <a:srgbClr val="000000">
                <a:alpha val="0"/>
              </a:srgbClr>
            </a:outerShdw>
          </a:effectLst>
        </p:spPr>
      </p:pic>
      <p:grpSp>
        <p:nvGrpSpPr>
          <p:cNvPr id="9" name="Group 5" descr="Mission: MHC connects our past, present, and future by bringing people together to increase understanding and spark change">
            <a:extLst>
              <a:ext uri="{FF2B5EF4-FFF2-40B4-BE49-F238E27FC236}">
                <a16:creationId xmlns:a16="http://schemas.microsoft.com/office/drawing/2014/main" id="{94703100-66A4-4528-8C06-46BF7CA83228}"/>
              </a:ext>
            </a:extLst>
          </p:cNvPr>
          <p:cNvGrpSpPr/>
          <p:nvPr/>
        </p:nvGrpSpPr>
        <p:grpSpPr>
          <a:xfrm>
            <a:off x="477825" y="6222155"/>
            <a:ext cx="7828044" cy="2459416"/>
            <a:chOff x="-3101874" y="208683"/>
            <a:chExt cx="10801182" cy="3279222"/>
          </a:xfrm>
        </p:grpSpPr>
        <p:sp>
          <p:nvSpPr>
            <p:cNvPr id="10" name="TextBox 6">
              <a:extLst>
                <a:ext uri="{FF2B5EF4-FFF2-40B4-BE49-F238E27FC236}">
                  <a16:creationId xmlns:a16="http://schemas.microsoft.com/office/drawing/2014/main" id="{FAC61965-834E-4DE1-A45E-AC84699E6F0C}"/>
                </a:ext>
              </a:extLst>
            </p:cNvPr>
            <p:cNvSpPr txBox="1"/>
            <p:nvPr/>
          </p:nvSpPr>
          <p:spPr>
            <a:xfrm>
              <a:off x="-3054380" y="208683"/>
              <a:ext cx="9472462" cy="740834"/>
            </a:xfrm>
            <a:prstGeom prst="rect">
              <a:avLst/>
            </a:prstGeom>
          </p:spPr>
          <p:txBody>
            <a:bodyPr lIns="0" tIns="0" rIns="0" bIns="0" rtlCol="0" anchor="t">
              <a:spAutoFit/>
            </a:bodyPr>
            <a:lstStyle/>
            <a:p>
              <a:pPr>
                <a:lnSpc>
                  <a:spcPts val="4550"/>
                </a:lnSpc>
              </a:pPr>
              <a:r>
                <a:rPr lang="en-US" sz="3500" b="1" spc="350">
                  <a:solidFill>
                    <a:srgbClr val="A1C636"/>
                  </a:solidFill>
                  <a:latin typeface="Gill Sans MT" panose="020B0502020104020203" pitchFamily="34" charset="0"/>
                </a:rPr>
                <a:t>MISSION</a:t>
              </a:r>
            </a:p>
          </p:txBody>
        </p:sp>
        <p:sp>
          <p:nvSpPr>
            <p:cNvPr id="11" name="TextBox 7">
              <a:extLst>
                <a:ext uri="{FF2B5EF4-FFF2-40B4-BE49-F238E27FC236}">
                  <a16:creationId xmlns:a16="http://schemas.microsoft.com/office/drawing/2014/main" id="{FA519A11-2770-491C-BB13-C8780B18CD89}"/>
                </a:ext>
              </a:extLst>
            </p:cNvPr>
            <p:cNvSpPr txBox="1"/>
            <p:nvPr/>
          </p:nvSpPr>
          <p:spPr>
            <a:xfrm>
              <a:off x="-3101874" y="1084083"/>
              <a:ext cx="10801182" cy="2403822"/>
            </a:xfrm>
            <a:prstGeom prst="rect">
              <a:avLst/>
            </a:prstGeom>
          </p:spPr>
          <p:txBody>
            <a:bodyPr wrap="square" lIns="0" tIns="0" rIns="0" bIns="0" rtlCol="0" anchor="t">
              <a:spAutoFit/>
            </a:bodyPr>
            <a:lstStyle/>
            <a:p>
              <a:pPr>
                <a:lnSpc>
                  <a:spcPts val="4800"/>
                </a:lnSpc>
              </a:pPr>
              <a:r>
                <a:rPr lang="en-US" sz="3500" spc="32" dirty="0">
                  <a:solidFill>
                    <a:srgbClr val="3B3838"/>
                  </a:solidFill>
                  <a:latin typeface="+mj-lt"/>
                </a:rPr>
                <a:t>MHC connects our past to the present, </a:t>
              </a:r>
              <a:r>
                <a:rPr lang="en-US" sz="3500" dirty="0">
                  <a:latin typeface="+mj-lt"/>
                </a:rPr>
                <a:t>to increase shared understanding, and spark positive future change.</a:t>
              </a:r>
              <a:endParaRPr lang="en-US" sz="3500" spc="32" dirty="0">
                <a:solidFill>
                  <a:srgbClr val="3B3838"/>
                </a:solidFill>
                <a:latin typeface="+mj-lt"/>
              </a:endParaRPr>
            </a:p>
          </p:txBody>
        </p:sp>
      </p:grpSp>
      <p:grpSp>
        <p:nvGrpSpPr>
          <p:cNvPr id="13" name="Group 11" descr="Vision: A just society that is curious, connected, and compassionate">
            <a:extLst>
              <a:ext uri="{FF2B5EF4-FFF2-40B4-BE49-F238E27FC236}">
                <a16:creationId xmlns:a16="http://schemas.microsoft.com/office/drawing/2014/main" id="{099CC46E-924E-4B68-9DFE-4EFA0A956191}"/>
              </a:ext>
            </a:extLst>
          </p:cNvPr>
          <p:cNvGrpSpPr/>
          <p:nvPr/>
        </p:nvGrpSpPr>
        <p:grpSpPr>
          <a:xfrm>
            <a:off x="9144000" y="6405156"/>
            <a:ext cx="6045201" cy="1870874"/>
            <a:chOff x="-1202266" y="1311"/>
            <a:chExt cx="8060268" cy="2494496"/>
          </a:xfrm>
        </p:grpSpPr>
        <p:sp>
          <p:nvSpPr>
            <p:cNvPr id="14" name="TextBox 12">
              <a:extLst>
                <a:ext uri="{FF2B5EF4-FFF2-40B4-BE49-F238E27FC236}">
                  <a16:creationId xmlns:a16="http://schemas.microsoft.com/office/drawing/2014/main" id="{7E8EED5C-8746-40AE-BC0D-80368C98C8C5}"/>
                </a:ext>
              </a:extLst>
            </p:cNvPr>
            <p:cNvSpPr txBox="1"/>
            <p:nvPr/>
          </p:nvSpPr>
          <p:spPr>
            <a:xfrm>
              <a:off x="-1202266" y="1311"/>
              <a:ext cx="7135664" cy="740833"/>
            </a:xfrm>
            <a:prstGeom prst="rect">
              <a:avLst/>
            </a:prstGeom>
          </p:spPr>
          <p:txBody>
            <a:bodyPr lIns="0" tIns="0" rIns="0" bIns="0" rtlCol="0" anchor="t">
              <a:spAutoFit/>
            </a:bodyPr>
            <a:lstStyle/>
            <a:p>
              <a:pPr>
                <a:lnSpc>
                  <a:spcPts val="4550"/>
                </a:lnSpc>
              </a:pPr>
              <a:r>
                <a:rPr lang="en-US" sz="3500" b="1" spc="350">
                  <a:solidFill>
                    <a:srgbClr val="A1C636"/>
                  </a:solidFill>
                  <a:latin typeface="Gill Sans MT" panose="020B0502020104020203" pitchFamily="34" charset="0"/>
                </a:rPr>
                <a:t>VISION</a:t>
              </a:r>
            </a:p>
          </p:txBody>
        </p:sp>
        <p:sp>
          <p:nvSpPr>
            <p:cNvPr id="15" name="TextBox 13">
              <a:extLst>
                <a:ext uri="{FF2B5EF4-FFF2-40B4-BE49-F238E27FC236}">
                  <a16:creationId xmlns:a16="http://schemas.microsoft.com/office/drawing/2014/main" id="{8DACE081-370E-4D17-A7F5-C3362E83CEDF}"/>
                </a:ext>
              </a:extLst>
            </p:cNvPr>
            <p:cNvSpPr txBox="1"/>
            <p:nvPr/>
          </p:nvSpPr>
          <p:spPr>
            <a:xfrm>
              <a:off x="-1202266" y="854334"/>
              <a:ext cx="8060268" cy="1641473"/>
            </a:xfrm>
            <a:prstGeom prst="rect">
              <a:avLst/>
            </a:prstGeom>
          </p:spPr>
          <p:txBody>
            <a:bodyPr wrap="square" lIns="0" tIns="0" rIns="0" bIns="0" rtlCol="0" anchor="t">
              <a:spAutoFit/>
            </a:bodyPr>
            <a:lstStyle/>
            <a:p>
              <a:pPr>
                <a:lnSpc>
                  <a:spcPts val="4800"/>
                </a:lnSpc>
              </a:pPr>
              <a:r>
                <a:rPr lang="en-US" sz="3600" spc="32">
                  <a:solidFill>
                    <a:srgbClr val="3B3838"/>
                  </a:solidFill>
                  <a:latin typeface="Gill Sans MT" panose="020B0502020104020203" pitchFamily="34" charset="0"/>
                </a:rPr>
                <a:t>A just society that is curious, connected, and compassionate</a:t>
              </a:r>
            </a:p>
          </p:txBody>
        </p:sp>
      </p:grpSp>
      <p:sp>
        <p:nvSpPr>
          <p:cNvPr id="3" name="Footer Placeholder 2">
            <a:extLst>
              <a:ext uri="{FF2B5EF4-FFF2-40B4-BE49-F238E27FC236}">
                <a16:creationId xmlns:a16="http://schemas.microsoft.com/office/drawing/2014/main" id="{BE034E8D-EEC6-4D03-8D3F-8D32209E0004}"/>
              </a:ext>
            </a:extLst>
          </p:cNvPr>
          <p:cNvSpPr>
            <a:spLocks noGrp="1"/>
          </p:cNvSpPr>
          <p:nvPr>
            <p:ph type="ftr" sz="quarter" idx="11"/>
          </p:nvPr>
        </p:nvSpPr>
        <p:spPr/>
        <p:txBody>
          <a:bodyPr/>
          <a:lstStyle/>
          <a:p>
            <a:r>
              <a:rPr lang="en-US" dirty="0"/>
              <a:t>© 2023 Minnesota Humanities Center</a:t>
            </a:r>
          </a:p>
        </p:txBody>
      </p:sp>
    </p:spTree>
    <p:extLst>
      <p:ext uri="{BB962C8B-B14F-4D97-AF65-F5344CB8AC3E}">
        <p14:creationId xmlns:p14="http://schemas.microsoft.com/office/powerpoint/2010/main" val="287498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8426" y="633098"/>
            <a:ext cx="17669771" cy="1060483"/>
          </a:xfrm>
          <a:prstGeom prst="rect">
            <a:avLst/>
          </a:prstGeom>
        </p:spPr>
        <p:txBody>
          <a:bodyPr wrap="square" lIns="0" tIns="0" rIns="0" bIns="0" rtlCol="0" anchor="t">
            <a:spAutoFit/>
          </a:bodyPr>
          <a:lstStyle/>
          <a:p>
            <a:pPr algn="ctr">
              <a:lnSpc>
                <a:spcPts val="8820"/>
              </a:lnSpc>
            </a:pPr>
            <a:r>
              <a:rPr lang="en-US" sz="7000" b="1" spc="63" dirty="0">
                <a:solidFill>
                  <a:srgbClr val="3C7096"/>
                </a:solidFill>
                <a:latin typeface="Gill Sans MT" panose="020B0502020104020203" pitchFamily="34" charset="0"/>
              </a:rPr>
              <a:t>LEGACY FUNDING </a:t>
            </a:r>
            <a:endParaRPr lang="en-US" sz="7000" b="1" spc="63" dirty="0">
              <a:solidFill>
                <a:srgbClr val="12AEDB"/>
              </a:solidFill>
              <a:latin typeface="Gill Sans MT" panose="020B0502020104020203" pitchFamily="34" charset="0"/>
            </a:endParaRPr>
          </a:p>
        </p:txBody>
      </p:sp>
      <p:sp>
        <p:nvSpPr>
          <p:cNvPr id="3" name="AutoShape 3"/>
          <p:cNvSpPr/>
          <p:nvPr/>
        </p:nvSpPr>
        <p:spPr>
          <a:xfrm>
            <a:off x="0" y="2131875"/>
            <a:ext cx="2147226" cy="151613"/>
          </a:xfrm>
          <a:prstGeom prst="rect">
            <a:avLst/>
          </a:prstGeom>
          <a:solidFill>
            <a:srgbClr val="A1C636"/>
          </a:solidFill>
        </p:spPr>
        <p:txBody>
          <a:bodyPr/>
          <a:lstStyle/>
          <a:p>
            <a:endParaRPr lang="en-US"/>
          </a:p>
        </p:txBody>
      </p:sp>
      <p:sp>
        <p:nvSpPr>
          <p:cNvPr id="22" name="TextBox 21">
            <a:extLst>
              <a:ext uri="{FF2B5EF4-FFF2-40B4-BE49-F238E27FC236}">
                <a16:creationId xmlns:a16="http://schemas.microsoft.com/office/drawing/2014/main" id="{94C09897-C64D-401C-A881-A8FF8C6E704F}"/>
              </a:ext>
            </a:extLst>
          </p:cNvPr>
          <p:cNvSpPr txBox="1"/>
          <p:nvPr/>
        </p:nvSpPr>
        <p:spPr>
          <a:xfrm>
            <a:off x="1714499" y="3108829"/>
            <a:ext cx="14859000" cy="5816977"/>
          </a:xfrm>
          <a:prstGeom prst="rect">
            <a:avLst/>
          </a:prstGeom>
          <a:noFill/>
        </p:spPr>
        <p:txBody>
          <a:bodyPr wrap="square" rtlCol="0">
            <a:spAutoFit/>
          </a:bodyPr>
          <a:lstStyle/>
          <a:p>
            <a:pPr marL="571500" indent="-571500">
              <a:buFont typeface="Arial" panose="020B0604020202020204" pitchFamily="34" charset="0"/>
              <a:buChar char="•"/>
            </a:pPr>
            <a:r>
              <a:rPr lang="en-US" sz="3600" dirty="0"/>
              <a:t>Three-eighths of one percent of sales tax revenue is dedicated to Clean Water, Land, and Legacy; 19.75% is dedicated to the Arts &amp; Cultural Heritage projects.</a:t>
            </a:r>
          </a:p>
          <a:p>
            <a:pPr lvl="1"/>
            <a:endParaRPr lang="en-US" sz="3600" dirty="0"/>
          </a:p>
          <a:p>
            <a:pPr marL="571500" indent="-571500">
              <a:buFont typeface="Arial" panose="020B0604020202020204" pitchFamily="34" charset="0"/>
              <a:buChar char="•"/>
            </a:pPr>
            <a:r>
              <a:rPr lang="en-US" sz="3600" b="0" i="0" dirty="0">
                <a:solidFill>
                  <a:srgbClr val="222222"/>
                </a:solidFill>
                <a:effectLst/>
                <a:latin typeface="+mj-lt"/>
              </a:rPr>
              <a:t>Appropriated every two years (2023-2025) by MN State Legislature.</a:t>
            </a:r>
          </a:p>
          <a:p>
            <a:endParaRPr lang="en-US" sz="3600" b="0" i="0" dirty="0">
              <a:solidFill>
                <a:srgbClr val="222222"/>
              </a:solidFill>
              <a:effectLst/>
              <a:latin typeface="+mj-lt"/>
            </a:endParaRPr>
          </a:p>
          <a:p>
            <a:pPr marL="571500" indent="-571500">
              <a:buFont typeface="Arial" panose="020B0604020202020204" pitchFamily="34" charset="0"/>
              <a:buChar char="•"/>
            </a:pPr>
            <a:r>
              <a:rPr lang="en-US" sz="3600" b="0" i="0" dirty="0">
                <a:solidFill>
                  <a:srgbClr val="222222"/>
                </a:solidFill>
                <a:effectLst/>
                <a:latin typeface="+mj-lt"/>
              </a:rPr>
              <a:t>During the 2023-25 biennium, MHC will administer $12 million in grants to individuals and/or organizations in Minnesota </a:t>
            </a:r>
            <a:r>
              <a:rPr lang="en-US" sz="4000" b="1" i="0" dirty="0">
                <a:solidFill>
                  <a:srgbClr val="222222"/>
                </a:solidFill>
                <a:effectLst/>
                <a:latin typeface="+mj-lt"/>
              </a:rPr>
              <a:t>working to create, celebrate, and teach the art, culture, and heritage of diverse Minnesota communities</a:t>
            </a:r>
            <a:r>
              <a:rPr lang="en-US" sz="3600" b="0" i="0" dirty="0">
                <a:solidFill>
                  <a:srgbClr val="222222"/>
                </a:solidFill>
                <a:effectLst/>
                <a:latin typeface="+mj-lt"/>
              </a:rPr>
              <a:t>.</a:t>
            </a:r>
          </a:p>
        </p:txBody>
      </p:sp>
      <p:sp>
        <p:nvSpPr>
          <p:cNvPr id="5" name="TextBox 4">
            <a:extLst>
              <a:ext uri="{FF2B5EF4-FFF2-40B4-BE49-F238E27FC236}">
                <a16:creationId xmlns:a16="http://schemas.microsoft.com/office/drawing/2014/main" id="{C191C79C-60AE-D7BF-F260-384D19FF7F60}"/>
              </a:ext>
            </a:extLst>
          </p:cNvPr>
          <p:cNvSpPr txBox="1"/>
          <p:nvPr/>
        </p:nvSpPr>
        <p:spPr>
          <a:xfrm>
            <a:off x="7199086" y="9839896"/>
            <a:ext cx="9144000" cy="276999"/>
          </a:xfrm>
          <a:prstGeom prst="rect">
            <a:avLst/>
          </a:prstGeom>
          <a:noFill/>
        </p:spPr>
        <p:txBody>
          <a:bodyPr wrap="square">
            <a:spAutoFit/>
          </a:bodyPr>
          <a:lstStyle/>
          <a:p>
            <a:r>
              <a:rPr lang="en-US" sz="1200" dirty="0"/>
              <a:t>© 2023 Minnesota Humanities Center</a:t>
            </a:r>
          </a:p>
        </p:txBody>
      </p:sp>
      <p:pic>
        <p:nvPicPr>
          <p:cNvPr id="4" name="Picture 3" descr="A picture containing logo&#10;&#10;Description automatically generated">
            <a:extLst>
              <a:ext uri="{FF2B5EF4-FFF2-40B4-BE49-F238E27FC236}">
                <a16:creationId xmlns:a16="http://schemas.microsoft.com/office/drawing/2014/main" id="{98CCBA4B-255C-83B6-00B1-2F5E0A7B8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26" y="8575224"/>
            <a:ext cx="1828800" cy="1828800"/>
          </a:xfrm>
          <a:prstGeom prst="rect">
            <a:avLst/>
          </a:prstGeom>
        </p:spPr>
      </p:pic>
      <p:sp>
        <p:nvSpPr>
          <p:cNvPr id="6" name="TextBox 3">
            <a:extLst>
              <a:ext uri="{FF2B5EF4-FFF2-40B4-BE49-F238E27FC236}">
                <a16:creationId xmlns:a16="http://schemas.microsoft.com/office/drawing/2014/main" id="{C76BF7B7-879E-BBBB-D638-ED58F9CC609D}"/>
              </a:ext>
            </a:extLst>
          </p:cNvPr>
          <p:cNvSpPr txBox="1"/>
          <p:nvPr/>
        </p:nvSpPr>
        <p:spPr>
          <a:xfrm>
            <a:off x="574512" y="2126482"/>
            <a:ext cx="17138975" cy="549446"/>
          </a:xfrm>
          <a:prstGeom prst="rect">
            <a:avLst/>
          </a:prstGeom>
        </p:spPr>
        <p:txBody>
          <a:bodyPr wrap="square" lIns="0" tIns="0" rIns="0" bIns="0" rtlCol="0" anchor="t">
            <a:spAutoFit/>
          </a:bodyPr>
          <a:lstStyle/>
          <a:p>
            <a:pPr algn="ctr">
              <a:lnSpc>
                <a:spcPts val="4550"/>
              </a:lnSpc>
            </a:pPr>
            <a:r>
              <a:rPr lang="en-US" sz="3500" b="1" cap="all" spc="350" dirty="0">
                <a:solidFill>
                  <a:srgbClr val="A1C636"/>
                </a:solidFill>
                <a:latin typeface="Gill Sans MT" panose="020B0502020104020203" pitchFamily="34" charset="0"/>
              </a:rPr>
              <a:t>Clean Water, Land, and Legacy Amendment </a:t>
            </a:r>
          </a:p>
        </p:txBody>
      </p:sp>
    </p:spTree>
    <p:extLst>
      <p:ext uri="{BB962C8B-B14F-4D97-AF65-F5344CB8AC3E}">
        <p14:creationId xmlns:p14="http://schemas.microsoft.com/office/powerpoint/2010/main" val="376190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document&#10;&#10;Description automatically generated">
            <a:extLst>
              <a:ext uri="{FF2B5EF4-FFF2-40B4-BE49-F238E27FC236}">
                <a16:creationId xmlns:a16="http://schemas.microsoft.com/office/drawing/2014/main" id="{8E42E5BE-1751-C088-2DFC-E3265E9AD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1257" y="1720889"/>
            <a:ext cx="5902923" cy="7362476"/>
          </a:xfrm>
          <a:prstGeom prst="rect">
            <a:avLst/>
          </a:prstGeom>
        </p:spPr>
      </p:pic>
      <p:sp>
        <p:nvSpPr>
          <p:cNvPr id="2" name="TextBox 2"/>
          <p:cNvSpPr txBox="1"/>
          <p:nvPr/>
        </p:nvSpPr>
        <p:spPr>
          <a:xfrm>
            <a:off x="179882" y="633098"/>
            <a:ext cx="17898256" cy="1060483"/>
          </a:xfrm>
          <a:prstGeom prst="rect">
            <a:avLst/>
          </a:prstGeom>
        </p:spPr>
        <p:txBody>
          <a:bodyPr wrap="square" lIns="0" tIns="0" rIns="0" bIns="0" rtlCol="0" anchor="t">
            <a:spAutoFit/>
          </a:bodyPr>
          <a:lstStyle/>
          <a:p>
            <a:pPr algn="ctr">
              <a:lnSpc>
                <a:spcPts val="8820"/>
              </a:lnSpc>
            </a:pPr>
            <a:r>
              <a:rPr lang="en-US" sz="7000" b="1" spc="63" dirty="0">
                <a:solidFill>
                  <a:srgbClr val="3C7096"/>
                </a:solidFill>
                <a:latin typeface="Gill Sans MT" panose="020B0502020104020203" pitchFamily="34" charset="0"/>
              </a:rPr>
              <a:t>GRANT OPPORTUNITIES</a:t>
            </a:r>
            <a:endParaRPr lang="en-US" sz="7000" b="1" spc="63" dirty="0">
              <a:solidFill>
                <a:srgbClr val="12AEDB"/>
              </a:solidFill>
              <a:latin typeface="Gill Sans MT" panose="020B0502020104020203" pitchFamily="34" charset="0"/>
            </a:endParaRPr>
          </a:p>
        </p:txBody>
      </p:sp>
      <p:sp>
        <p:nvSpPr>
          <p:cNvPr id="3" name="AutoShape 3"/>
          <p:cNvSpPr/>
          <p:nvPr/>
        </p:nvSpPr>
        <p:spPr>
          <a:xfrm>
            <a:off x="0" y="2131875"/>
            <a:ext cx="2147226" cy="151613"/>
          </a:xfrm>
          <a:prstGeom prst="rect">
            <a:avLst/>
          </a:prstGeom>
          <a:solidFill>
            <a:srgbClr val="A1C636"/>
          </a:solidFill>
        </p:spPr>
        <p:txBody>
          <a:bodyPr/>
          <a:lstStyle/>
          <a:p>
            <a:endParaRPr lang="en-US"/>
          </a:p>
        </p:txBody>
      </p:sp>
      <p:sp>
        <p:nvSpPr>
          <p:cNvPr id="22" name="TextBox 21">
            <a:extLst>
              <a:ext uri="{FF2B5EF4-FFF2-40B4-BE49-F238E27FC236}">
                <a16:creationId xmlns:a16="http://schemas.microsoft.com/office/drawing/2014/main" id="{94C09897-C64D-401C-A881-A8FF8C6E704F}"/>
              </a:ext>
            </a:extLst>
          </p:cNvPr>
          <p:cNvSpPr txBox="1"/>
          <p:nvPr/>
        </p:nvSpPr>
        <p:spPr>
          <a:xfrm>
            <a:off x="1484086" y="2882504"/>
            <a:ext cx="10207171" cy="5683607"/>
          </a:xfrm>
          <a:prstGeom prst="rect">
            <a:avLst/>
          </a:prstGeom>
          <a:noFill/>
        </p:spPr>
        <p:txBody>
          <a:bodyPr wrap="square" rtlCol="0">
            <a:spAutoFit/>
          </a:bodyPr>
          <a:lstStyle/>
          <a:p>
            <a:pPr>
              <a:lnSpc>
                <a:spcPts val="4550"/>
              </a:lnSpc>
            </a:pPr>
            <a:r>
              <a:rPr lang="en-US" sz="3500" b="1" spc="350" dirty="0">
                <a:solidFill>
                  <a:srgbClr val="A1C636"/>
                </a:solidFill>
                <a:latin typeface="Gill Sans MT" panose="020B0502020104020203" pitchFamily="34" charset="0"/>
              </a:rPr>
              <a:t>COMMUNITY IDENTITY &amp; HERITAGE GRANT PROGRAM </a:t>
            </a:r>
          </a:p>
          <a:p>
            <a:pPr marL="1028700" lvl="1" indent="-571500">
              <a:buFont typeface="Wingdings" panose="05000000000000000000" pitchFamily="2" charset="2"/>
              <a:buChar char="§"/>
            </a:pPr>
            <a:r>
              <a:rPr lang="en-US" sz="3500" dirty="0">
                <a:latin typeface="Gill Sans MT" panose="020B0502020104020203" pitchFamily="34" charset="0"/>
              </a:rPr>
              <a:t>Cultural Heritage</a:t>
            </a:r>
          </a:p>
          <a:p>
            <a:pPr marL="1028700" lvl="1" indent="-571500">
              <a:buFont typeface="Wingdings" panose="05000000000000000000" pitchFamily="2" charset="2"/>
              <a:buChar char="§"/>
            </a:pPr>
            <a:r>
              <a:rPr lang="en-US" sz="3500" dirty="0">
                <a:latin typeface="Gill Sans MT" panose="020B0502020104020203" pitchFamily="34" charset="0"/>
              </a:rPr>
              <a:t>Emergency Response</a:t>
            </a:r>
          </a:p>
          <a:p>
            <a:pPr marL="1028700" lvl="1" indent="-571500">
              <a:buFont typeface="Wingdings" panose="05000000000000000000" pitchFamily="2" charset="2"/>
              <a:buChar char="§"/>
            </a:pPr>
            <a:r>
              <a:rPr lang="en-US" sz="3500" dirty="0">
                <a:latin typeface="Gill Sans MT" panose="020B0502020104020203" pitchFamily="34" charset="0"/>
              </a:rPr>
              <a:t>Capacity Building</a:t>
            </a:r>
          </a:p>
          <a:p>
            <a:endParaRPr lang="en-US" sz="3500" dirty="0">
              <a:latin typeface="Gill Sans MT" panose="020B0502020104020203" pitchFamily="34" charset="0"/>
            </a:endParaRPr>
          </a:p>
          <a:p>
            <a:pPr>
              <a:lnSpc>
                <a:spcPts val="4550"/>
              </a:lnSpc>
            </a:pPr>
            <a:r>
              <a:rPr lang="en-US" sz="3500" b="1" spc="350" dirty="0">
                <a:solidFill>
                  <a:srgbClr val="A1C636"/>
                </a:solidFill>
                <a:latin typeface="Gill Sans MT" panose="020B0502020104020203" pitchFamily="34" charset="0"/>
              </a:rPr>
              <a:t>CHILDREN’S MUSEUM GRANTS</a:t>
            </a:r>
          </a:p>
          <a:p>
            <a:endParaRPr lang="en-US" sz="3500" dirty="0">
              <a:latin typeface="Gill Sans MT" panose="020B0502020104020203" pitchFamily="34" charset="0"/>
            </a:endParaRPr>
          </a:p>
          <a:p>
            <a:pPr>
              <a:lnSpc>
                <a:spcPts val="4550"/>
              </a:lnSpc>
            </a:pPr>
            <a:r>
              <a:rPr lang="en-US" sz="3500" b="1" spc="350" dirty="0">
                <a:solidFill>
                  <a:srgbClr val="A1C636"/>
                </a:solidFill>
                <a:latin typeface="Gill Sans MT" panose="020B0502020104020203" pitchFamily="34" charset="0"/>
              </a:rPr>
              <a:t>CIVICS GRANTS</a:t>
            </a:r>
          </a:p>
          <a:p>
            <a:endParaRPr lang="en-US" sz="3500" dirty="0">
              <a:latin typeface="Gill Sans MT" panose="020B0502020104020203" pitchFamily="34" charset="0"/>
            </a:endParaRPr>
          </a:p>
        </p:txBody>
      </p:sp>
      <p:sp>
        <p:nvSpPr>
          <p:cNvPr id="5" name="TextBox 4">
            <a:extLst>
              <a:ext uri="{FF2B5EF4-FFF2-40B4-BE49-F238E27FC236}">
                <a16:creationId xmlns:a16="http://schemas.microsoft.com/office/drawing/2014/main" id="{C191C79C-60AE-D7BF-F260-384D19FF7F60}"/>
              </a:ext>
            </a:extLst>
          </p:cNvPr>
          <p:cNvSpPr txBox="1"/>
          <p:nvPr/>
        </p:nvSpPr>
        <p:spPr>
          <a:xfrm>
            <a:off x="7199086" y="9839896"/>
            <a:ext cx="9144000" cy="276999"/>
          </a:xfrm>
          <a:prstGeom prst="rect">
            <a:avLst/>
          </a:prstGeom>
          <a:noFill/>
        </p:spPr>
        <p:txBody>
          <a:bodyPr wrap="square">
            <a:spAutoFit/>
          </a:bodyPr>
          <a:lstStyle/>
          <a:p>
            <a:r>
              <a:rPr lang="en-US" sz="1200" dirty="0"/>
              <a:t>© 2023 Minnesota Humanities Center</a:t>
            </a:r>
          </a:p>
        </p:txBody>
      </p:sp>
      <p:pic>
        <p:nvPicPr>
          <p:cNvPr id="4" name="Picture 3" descr="A picture containing logo&#10;&#10;Description automatically generated">
            <a:extLst>
              <a:ext uri="{FF2B5EF4-FFF2-40B4-BE49-F238E27FC236}">
                <a16:creationId xmlns:a16="http://schemas.microsoft.com/office/drawing/2014/main" id="{98CCBA4B-255C-83B6-00B1-2F5E0A7B8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26" y="8575224"/>
            <a:ext cx="1828800" cy="1828800"/>
          </a:xfrm>
          <a:prstGeom prst="rect">
            <a:avLst/>
          </a:prstGeom>
        </p:spPr>
      </p:pic>
      <p:sp>
        <p:nvSpPr>
          <p:cNvPr id="13" name="TextBox 12">
            <a:extLst>
              <a:ext uri="{FF2B5EF4-FFF2-40B4-BE49-F238E27FC236}">
                <a16:creationId xmlns:a16="http://schemas.microsoft.com/office/drawing/2014/main" id="{8111E584-D5F9-1414-2201-C17464786C6A}"/>
              </a:ext>
            </a:extLst>
          </p:cNvPr>
          <p:cNvSpPr txBox="1"/>
          <p:nvPr/>
        </p:nvSpPr>
        <p:spPr>
          <a:xfrm>
            <a:off x="12082012" y="8790977"/>
            <a:ext cx="5348723" cy="584775"/>
          </a:xfrm>
          <a:prstGeom prst="rect">
            <a:avLst/>
          </a:prstGeom>
          <a:noFill/>
        </p:spPr>
        <p:txBody>
          <a:bodyPr wrap="square">
            <a:spAutoFit/>
          </a:bodyPr>
          <a:lstStyle/>
          <a:p>
            <a:pPr algn="ctr"/>
            <a:r>
              <a:rPr lang="en-US" sz="3200" dirty="0">
                <a:solidFill>
                  <a:schemeClr val="accent1"/>
                </a:solidFill>
              </a:rPr>
              <a:t>mnhum.org/what-we-do/grants</a:t>
            </a:r>
          </a:p>
        </p:txBody>
      </p:sp>
    </p:spTree>
    <p:extLst>
      <p:ext uri="{BB962C8B-B14F-4D97-AF65-F5344CB8AC3E}">
        <p14:creationId xmlns:p14="http://schemas.microsoft.com/office/powerpoint/2010/main" val="240547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8A3417-28D1-B993-E124-A920A78BF27E}"/>
              </a:ext>
            </a:extLst>
          </p:cNvPr>
          <p:cNvSpPr>
            <a:spLocks noGrp="1"/>
          </p:cNvSpPr>
          <p:nvPr>
            <p:ph type="title"/>
          </p:nvPr>
        </p:nvSpPr>
        <p:spPr>
          <a:xfrm>
            <a:off x="107950" y="-114160"/>
            <a:ext cx="18072100" cy="2071942"/>
          </a:xfrm>
        </p:spPr>
        <p:txBody>
          <a:bodyPr>
            <a:normAutofit/>
          </a:bodyPr>
          <a:lstStyle/>
          <a:p>
            <a:pPr algn="ctr"/>
            <a:r>
              <a:rPr lang="en-US" dirty="0"/>
              <a:t>FUNDING AVAILABLE via MHC</a:t>
            </a:r>
          </a:p>
        </p:txBody>
      </p:sp>
      <p:sp>
        <p:nvSpPr>
          <p:cNvPr id="15" name="TextBox 3">
            <a:extLst>
              <a:ext uri="{FF2B5EF4-FFF2-40B4-BE49-F238E27FC236}">
                <a16:creationId xmlns:a16="http://schemas.microsoft.com/office/drawing/2014/main" id="{F195D2EA-FE03-416D-45E4-CC29AD030EB5}"/>
              </a:ext>
            </a:extLst>
          </p:cNvPr>
          <p:cNvSpPr txBox="1"/>
          <p:nvPr/>
        </p:nvSpPr>
        <p:spPr>
          <a:xfrm>
            <a:off x="590278" y="3612006"/>
            <a:ext cx="17138975" cy="549446"/>
          </a:xfrm>
          <a:prstGeom prst="rect">
            <a:avLst/>
          </a:prstGeom>
        </p:spPr>
        <p:txBody>
          <a:bodyPr wrap="square" lIns="0" tIns="0" rIns="0" bIns="0" rtlCol="0" anchor="t">
            <a:spAutoFit/>
          </a:bodyPr>
          <a:lstStyle/>
          <a:p>
            <a:pPr algn="ctr">
              <a:lnSpc>
                <a:spcPts val="4550"/>
              </a:lnSpc>
            </a:pPr>
            <a:r>
              <a:rPr lang="en-US" sz="3500" b="1" spc="350" dirty="0">
                <a:solidFill>
                  <a:srgbClr val="A1C636"/>
                </a:solidFill>
                <a:latin typeface="Gill Sans MT" panose="020B0502020104020203" pitchFamily="34" charset="0"/>
              </a:rPr>
              <a:t>Community Identity &amp; Heritage Grant Program</a:t>
            </a:r>
          </a:p>
        </p:txBody>
      </p:sp>
      <p:sp>
        <p:nvSpPr>
          <p:cNvPr id="18" name="TextBox 17">
            <a:extLst>
              <a:ext uri="{FF2B5EF4-FFF2-40B4-BE49-F238E27FC236}">
                <a16:creationId xmlns:a16="http://schemas.microsoft.com/office/drawing/2014/main" id="{053F9F81-A09E-210C-26A9-DBE3898F7A75}"/>
              </a:ext>
            </a:extLst>
          </p:cNvPr>
          <p:cNvSpPr txBox="1"/>
          <p:nvPr/>
        </p:nvSpPr>
        <p:spPr>
          <a:xfrm>
            <a:off x="574510" y="4509796"/>
            <a:ext cx="5373371" cy="55399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2900" b="1" dirty="0">
                <a:solidFill>
                  <a:schemeClr val="tx2"/>
                </a:solidFill>
              </a:rPr>
              <a:t>     </a:t>
            </a:r>
            <a:r>
              <a:rPr lang="en-US" sz="2950" b="1" dirty="0">
                <a:solidFill>
                  <a:schemeClr val="tx2"/>
                </a:solidFill>
              </a:rPr>
              <a:t>Cultural Heritage	</a:t>
            </a:r>
            <a:r>
              <a:rPr lang="en-US" sz="3000" b="1" dirty="0">
                <a:solidFill>
                  <a:schemeClr val="tx2"/>
                </a:solidFill>
              </a:rPr>
              <a:t>	</a:t>
            </a:r>
          </a:p>
        </p:txBody>
      </p:sp>
      <p:sp>
        <p:nvSpPr>
          <p:cNvPr id="20" name="TextBox 19">
            <a:extLst>
              <a:ext uri="{FF2B5EF4-FFF2-40B4-BE49-F238E27FC236}">
                <a16:creationId xmlns:a16="http://schemas.microsoft.com/office/drawing/2014/main" id="{0528A20E-4898-9D3A-6CB8-2E3DB594AFC9}"/>
              </a:ext>
            </a:extLst>
          </p:cNvPr>
          <p:cNvSpPr txBox="1"/>
          <p:nvPr/>
        </p:nvSpPr>
        <p:spPr>
          <a:xfrm>
            <a:off x="6324903" y="4509796"/>
            <a:ext cx="5044756" cy="55399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3000" b="1" dirty="0">
                <a:solidFill>
                  <a:schemeClr val="tx2"/>
                </a:solidFill>
              </a:rPr>
              <a:t>Emergency Response </a:t>
            </a:r>
          </a:p>
        </p:txBody>
      </p:sp>
      <p:sp>
        <p:nvSpPr>
          <p:cNvPr id="21" name="TextBox 20">
            <a:extLst>
              <a:ext uri="{FF2B5EF4-FFF2-40B4-BE49-F238E27FC236}">
                <a16:creationId xmlns:a16="http://schemas.microsoft.com/office/drawing/2014/main" id="{6C4B8036-E1CA-DE4C-B0FD-AFAE398FC9AA}"/>
              </a:ext>
            </a:extLst>
          </p:cNvPr>
          <p:cNvSpPr txBox="1"/>
          <p:nvPr/>
        </p:nvSpPr>
        <p:spPr>
          <a:xfrm>
            <a:off x="11963097" y="4531843"/>
            <a:ext cx="5435595" cy="55399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3000" b="1" dirty="0">
                <a:solidFill>
                  <a:schemeClr val="tx2"/>
                </a:solidFill>
              </a:rPr>
              <a:t>Capacity Building</a:t>
            </a:r>
          </a:p>
        </p:txBody>
      </p:sp>
      <p:sp>
        <p:nvSpPr>
          <p:cNvPr id="22" name="Content Placeholder 2">
            <a:extLst>
              <a:ext uri="{FF2B5EF4-FFF2-40B4-BE49-F238E27FC236}">
                <a16:creationId xmlns:a16="http://schemas.microsoft.com/office/drawing/2014/main" id="{1F2F7456-46A3-0FD1-0216-4D80EE44FA91}"/>
              </a:ext>
            </a:extLst>
          </p:cNvPr>
          <p:cNvSpPr txBox="1">
            <a:spLocks/>
          </p:cNvSpPr>
          <p:nvPr/>
        </p:nvSpPr>
        <p:spPr>
          <a:xfrm>
            <a:off x="590278" y="5255352"/>
            <a:ext cx="5373371" cy="682028"/>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lnSpc>
                <a:spcPct val="107000"/>
              </a:lnSpc>
              <a:spcBef>
                <a:spcPts val="0"/>
              </a:spcBef>
              <a:spcAft>
                <a:spcPts val="0"/>
              </a:spcAft>
              <a:buNone/>
            </a:pPr>
            <a:r>
              <a:rPr lang="en-US" sz="3600" dirty="0">
                <a:effectLst/>
                <a:ea typeface="Calibri" panose="020F0502020204030204" pitchFamily="34" charset="0"/>
                <a:cs typeface="Times New Roman" panose="02020603050405020304" pitchFamily="18" charset="0"/>
              </a:rPr>
              <a:t>$ 8,000,000</a:t>
            </a:r>
          </a:p>
        </p:txBody>
      </p:sp>
      <p:sp>
        <p:nvSpPr>
          <p:cNvPr id="23" name="Content Placeholder 2">
            <a:extLst>
              <a:ext uri="{FF2B5EF4-FFF2-40B4-BE49-F238E27FC236}">
                <a16:creationId xmlns:a16="http://schemas.microsoft.com/office/drawing/2014/main" id="{E3C46757-2F9F-8D3B-A58E-152B242C031B}"/>
              </a:ext>
            </a:extLst>
          </p:cNvPr>
          <p:cNvSpPr txBox="1">
            <a:spLocks/>
          </p:cNvSpPr>
          <p:nvPr/>
        </p:nvSpPr>
        <p:spPr>
          <a:xfrm>
            <a:off x="6324903" y="5284113"/>
            <a:ext cx="5044755" cy="624506"/>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$ 1</a:t>
            </a:r>
            <a:r>
              <a:rPr lang="en-US" sz="3600" dirty="0">
                <a:effectLst/>
                <a:ea typeface="Calibri" panose="020F0502020204030204" pitchFamily="34" charset="0"/>
                <a:cs typeface="Times New Roman" panose="02020603050405020304" pitchFamily="18" charset="0"/>
              </a:rPr>
              <a:t>00,000</a:t>
            </a:r>
          </a:p>
        </p:txBody>
      </p:sp>
      <p:sp>
        <p:nvSpPr>
          <p:cNvPr id="24" name="Content Placeholder 2">
            <a:extLst>
              <a:ext uri="{FF2B5EF4-FFF2-40B4-BE49-F238E27FC236}">
                <a16:creationId xmlns:a16="http://schemas.microsoft.com/office/drawing/2014/main" id="{7DD4689C-7349-DCB9-6E08-01E864BCE4BE}"/>
              </a:ext>
            </a:extLst>
          </p:cNvPr>
          <p:cNvSpPr txBox="1">
            <a:spLocks/>
          </p:cNvSpPr>
          <p:nvPr/>
        </p:nvSpPr>
        <p:spPr>
          <a:xfrm>
            <a:off x="11963097" y="5324967"/>
            <a:ext cx="5435594" cy="668050"/>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lnSpc>
                <a:spcPct val="107000"/>
              </a:lnSpc>
              <a:spcBef>
                <a:spcPts val="0"/>
              </a:spcBef>
              <a:spcAft>
                <a:spcPts val="0"/>
              </a:spcAft>
              <a:buNone/>
            </a:pPr>
            <a:r>
              <a:rPr lang="en-US" sz="3600" dirty="0">
                <a:effectLst/>
                <a:ea typeface="Calibri" panose="020F0502020204030204" pitchFamily="34" charset="0"/>
                <a:cs typeface="Times New Roman" panose="02020603050405020304" pitchFamily="18" charset="0"/>
              </a:rPr>
              <a:t>$ 750,000</a:t>
            </a:r>
          </a:p>
        </p:txBody>
      </p:sp>
      <p:pic>
        <p:nvPicPr>
          <p:cNvPr id="27" name="Picture 26" descr="A picture containing logo&#10;&#10;Description automatically generated">
            <a:extLst>
              <a:ext uri="{FF2B5EF4-FFF2-40B4-BE49-F238E27FC236}">
                <a16:creationId xmlns:a16="http://schemas.microsoft.com/office/drawing/2014/main" id="{0E05E728-DC04-6B91-5136-92FB673CD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733241"/>
            <a:ext cx="1845424" cy="1845424"/>
          </a:xfrm>
          <a:prstGeom prst="rect">
            <a:avLst/>
          </a:prstGeom>
        </p:spPr>
      </p:pic>
      <p:sp>
        <p:nvSpPr>
          <p:cNvPr id="2" name="Footer Placeholder 1">
            <a:extLst>
              <a:ext uri="{FF2B5EF4-FFF2-40B4-BE49-F238E27FC236}">
                <a16:creationId xmlns:a16="http://schemas.microsoft.com/office/drawing/2014/main" id="{5C275703-28D7-870C-EA23-95CAE1092417}"/>
              </a:ext>
            </a:extLst>
          </p:cNvPr>
          <p:cNvSpPr>
            <a:spLocks noGrp="1"/>
          </p:cNvSpPr>
          <p:nvPr>
            <p:ph type="ftr" sz="quarter" idx="11"/>
          </p:nvPr>
        </p:nvSpPr>
        <p:spPr/>
        <p:txBody>
          <a:bodyPr/>
          <a:lstStyle/>
          <a:p>
            <a:r>
              <a:rPr lang="en-US" dirty="0"/>
              <a:t>© 2023 Minnesota Humanities Center</a:t>
            </a:r>
          </a:p>
        </p:txBody>
      </p:sp>
      <p:sp>
        <p:nvSpPr>
          <p:cNvPr id="3" name="TextBox 3">
            <a:extLst>
              <a:ext uri="{FF2B5EF4-FFF2-40B4-BE49-F238E27FC236}">
                <a16:creationId xmlns:a16="http://schemas.microsoft.com/office/drawing/2014/main" id="{B92C0349-8F65-C877-B834-C7E42829899C}"/>
              </a:ext>
            </a:extLst>
          </p:cNvPr>
          <p:cNvSpPr txBox="1"/>
          <p:nvPr/>
        </p:nvSpPr>
        <p:spPr>
          <a:xfrm>
            <a:off x="406287" y="2297824"/>
            <a:ext cx="17506959" cy="589905"/>
          </a:xfrm>
          <a:prstGeom prst="rect">
            <a:avLst/>
          </a:prstGeom>
          <a:gradFill flip="none" rotWithShape="1">
            <a:gsLst>
              <a:gs pos="0">
                <a:srgbClr val="00A8C0">
                  <a:tint val="66000"/>
                  <a:satMod val="160000"/>
                </a:srgbClr>
              </a:gs>
              <a:gs pos="50000">
                <a:srgbClr val="00A8C0">
                  <a:tint val="44500"/>
                  <a:satMod val="160000"/>
                </a:srgbClr>
              </a:gs>
              <a:gs pos="100000">
                <a:srgbClr val="00A8C0">
                  <a:tint val="23500"/>
                  <a:satMod val="160000"/>
                </a:srgbClr>
              </a:gs>
            </a:gsLst>
            <a:lin ang="5400000" scaled="1"/>
            <a:tileRect/>
          </a:gradFill>
          <a:ln>
            <a:noFill/>
          </a:ln>
          <a:effectLst>
            <a:glow rad="228600">
              <a:schemeClr val="accent5">
                <a:satMod val="175000"/>
                <a:alpha val="40000"/>
              </a:schemeClr>
            </a:glow>
          </a:effectLst>
          <a:scene3d>
            <a:camera prst="obliqueTopLeft"/>
            <a:lightRig rig="threePt" dir="t"/>
          </a:scene3d>
        </p:spPr>
        <p:txBody>
          <a:bodyPr wrap="square" lIns="0" tIns="0" rIns="0" bIns="0" rtlCol="0" anchor="t">
            <a:spAutoFit/>
          </a:bodyPr>
          <a:lstStyle/>
          <a:p>
            <a:pPr algn="ctr">
              <a:lnSpc>
                <a:spcPts val="4550"/>
              </a:lnSpc>
            </a:pPr>
            <a:r>
              <a:rPr lang="en-US" sz="4400" b="1" spc="350" dirty="0">
                <a:solidFill>
                  <a:schemeClr val="tx2"/>
                </a:solidFill>
                <a:latin typeface="Gill Sans MT" panose="020B0502020104020203" pitchFamily="34" charset="0"/>
              </a:rPr>
              <a:t>LEGACY FUNDS </a:t>
            </a:r>
          </a:p>
        </p:txBody>
      </p:sp>
      <p:sp>
        <p:nvSpPr>
          <p:cNvPr id="7" name="TextBox 6">
            <a:extLst>
              <a:ext uri="{FF2B5EF4-FFF2-40B4-BE49-F238E27FC236}">
                <a16:creationId xmlns:a16="http://schemas.microsoft.com/office/drawing/2014/main" id="{ED68D2E0-D6C6-6B83-4B29-6C1C8EFDB29D}"/>
              </a:ext>
            </a:extLst>
          </p:cNvPr>
          <p:cNvSpPr txBox="1"/>
          <p:nvPr/>
        </p:nvSpPr>
        <p:spPr>
          <a:xfrm>
            <a:off x="2144307" y="6904255"/>
            <a:ext cx="6999691" cy="58477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2900" b="1" dirty="0">
                <a:solidFill>
                  <a:schemeClr val="tx2"/>
                </a:solidFill>
              </a:rPr>
              <a:t> </a:t>
            </a:r>
            <a:r>
              <a:rPr lang="en-US" sz="3200" b="1" spc="350" dirty="0">
                <a:solidFill>
                  <a:srgbClr val="A1C636"/>
                </a:solidFill>
                <a:latin typeface="Gill Sans MT" panose="020B0502020104020203" pitchFamily="34" charset="0"/>
              </a:rPr>
              <a:t>Children’s Museums Grants</a:t>
            </a:r>
            <a:endParaRPr lang="en-US" sz="3000" b="1" dirty="0">
              <a:solidFill>
                <a:schemeClr val="tx2"/>
              </a:solidFill>
            </a:endParaRPr>
          </a:p>
        </p:txBody>
      </p:sp>
      <p:sp>
        <p:nvSpPr>
          <p:cNvPr id="8" name="Content Placeholder 2">
            <a:extLst>
              <a:ext uri="{FF2B5EF4-FFF2-40B4-BE49-F238E27FC236}">
                <a16:creationId xmlns:a16="http://schemas.microsoft.com/office/drawing/2014/main" id="{FE7B3D88-A5D8-C744-0AC4-2AB68E651B3F}"/>
              </a:ext>
            </a:extLst>
          </p:cNvPr>
          <p:cNvSpPr txBox="1">
            <a:spLocks/>
          </p:cNvSpPr>
          <p:nvPr/>
        </p:nvSpPr>
        <p:spPr>
          <a:xfrm>
            <a:off x="2340101" y="7715821"/>
            <a:ext cx="6803897" cy="682028"/>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lnSpc>
                <a:spcPct val="107000"/>
              </a:lnSpc>
              <a:spcBef>
                <a:spcPts val="0"/>
              </a:spcBef>
              <a:spcAft>
                <a:spcPts val="0"/>
              </a:spcAft>
              <a:buNone/>
            </a:pPr>
            <a:r>
              <a:rPr lang="en-US" sz="3600" dirty="0">
                <a:effectLst/>
                <a:ea typeface="Calibri" panose="020F0502020204030204" pitchFamily="34" charset="0"/>
                <a:cs typeface="Times New Roman" panose="02020603050405020304" pitchFamily="18" charset="0"/>
              </a:rPr>
              <a:t>$ 3,200,000</a:t>
            </a:r>
          </a:p>
        </p:txBody>
      </p:sp>
      <p:sp>
        <p:nvSpPr>
          <p:cNvPr id="9" name="TextBox 8">
            <a:extLst>
              <a:ext uri="{FF2B5EF4-FFF2-40B4-BE49-F238E27FC236}">
                <a16:creationId xmlns:a16="http://schemas.microsoft.com/office/drawing/2014/main" id="{6F0279A5-FCB0-A48C-74A7-6D1A9ABDDC56}"/>
              </a:ext>
            </a:extLst>
          </p:cNvPr>
          <p:cNvSpPr txBox="1"/>
          <p:nvPr/>
        </p:nvSpPr>
        <p:spPr>
          <a:xfrm>
            <a:off x="9543414" y="6900194"/>
            <a:ext cx="5373371" cy="58477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2900" b="1" dirty="0">
                <a:solidFill>
                  <a:schemeClr val="tx2"/>
                </a:solidFill>
              </a:rPr>
              <a:t> </a:t>
            </a:r>
            <a:r>
              <a:rPr lang="en-US" sz="3200" b="1" spc="350" dirty="0">
                <a:solidFill>
                  <a:srgbClr val="A1C636"/>
                </a:solidFill>
                <a:latin typeface="Gill Sans MT" panose="020B0502020104020203" pitchFamily="34" charset="0"/>
              </a:rPr>
              <a:t>Civics Grants</a:t>
            </a:r>
            <a:r>
              <a:rPr lang="en-US" sz="3000" b="1" dirty="0">
                <a:solidFill>
                  <a:schemeClr val="tx2"/>
                </a:solidFill>
              </a:rPr>
              <a:t>	</a:t>
            </a:r>
          </a:p>
        </p:txBody>
      </p:sp>
      <p:sp>
        <p:nvSpPr>
          <p:cNvPr id="10" name="Content Placeholder 2">
            <a:extLst>
              <a:ext uri="{FF2B5EF4-FFF2-40B4-BE49-F238E27FC236}">
                <a16:creationId xmlns:a16="http://schemas.microsoft.com/office/drawing/2014/main" id="{26230F4A-B6DE-F478-6C54-B48FA721CADD}"/>
              </a:ext>
            </a:extLst>
          </p:cNvPr>
          <p:cNvSpPr txBox="1">
            <a:spLocks/>
          </p:cNvSpPr>
          <p:nvPr/>
        </p:nvSpPr>
        <p:spPr>
          <a:xfrm>
            <a:off x="9543413" y="7779233"/>
            <a:ext cx="5373371" cy="682028"/>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lnSpc>
                <a:spcPct val="107000"/>
              </a:lnSpc>
              <a:spcBef>
                <a:spcPts val="0"/>
              </a:spcBef>
              <a:spcAft>
                <a:spcPts val="0"/>
              </a:spcAft>
              <a:buNone/>
            </a:pPr>
            <a:r>
              <a:rPr lang="en-US" sz="3600" dirty="0">
                <a:effectLst/>
                <a:ea typeface="Calibri" panose="020F0502020204030204" pitchFamily="34" charset="0"/>
                <a:cs typeface="Times New Roman" panose="02020603050405020304" pitchFamily="18" charset="0"/>
              </a:rPr>
              <a:t>$ 300,000</a:t>
            </a:r>
          </a:p>
        </p:txBody>
      </p:sp>
    </p:spTree>
    <p:extLst>
      <p:ext uri="{BB962C8B-B14F-4D97-AF65-F5344CB8AC3E}">
        <p14:creationId xmlns:p14="http://schemas.microsoft.com/office/powerpoint/2010/main" val="370418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F60EE-4043-41CD-AA89-2A0F71172EFD}"/>
              </a:ext>
              <a:ext uri="{C183D7F6-B498-43B3-948B-1728B52AA6E4}">
                <adec:decorative xmlns:adec="http://schemas.microsoft.com/office/drawing/2017/decorative" val="1"/>
              </a:ext>
            </a:extLst>
          </p:cNvPr>
          <p:cNvSpPr/>
          <p:nvPr/>
        </p:nvSpPr>
        <p:spPr>
          <a:xfrm>
            <a:off x="12266341" y="9116121"/>
            <a:ext cx="4084134" cy="975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647D68E-C728-43C6-9CFE-9EC1D3B58E72}"/>
              </a:ext>
            </a:extLst>
          </p:cNvPr>
          <p:cNvSpPr>
            <a:spLocks noGrp="1"/>
          </p:cNvSpPr>
          <p:nvPr>
            <p:ph type="ftr" sz="quarter" idx="11"/>
          </p:nvPr>
        </p:nvSpPr>
        <p:spPr/>
        <p:txBody>
          <a:bodyPr/>
          <a:lstStyle/>
          <a:p>
            <a:r>
              <a:rPr lang="en-US"/>
              <a:t>© 2023 Minnesota Humanities Center</a:t>
            </a:r>
          </a:p>
        </p:txBody>
      </p:sp>
      <p:sp>
        <p:nvSpPr>
          <p:cNvPr id="8" name="Title 1">
            <a:extLst>
              <a:ext uri="{FF2B5EF4-FFF2-40B4-BE49-F238E27FC236}">
                <a16:creationId xmlns:a16="http://schemas.microsoft.com/office/drawing/2014/main" id="{EECE9DFA-51EF-4938-A529-57A610E26425}"/>
              </a:ext>
            </a:extLst>
          </p:cNvPr>
          <p:cNvSpPr txBox="1">
            <a:spLocks noGrp="1"/>
          </p:cNvSpPr>
          <p:nvPr>
            <p:ph type="title" idx="4294967295"/>
          </p:nvPr>
        </p:nvSpPr>
        <p:spPr>
          <a:xfrm>
            <a:off x="0" y="0"/>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7096"/>
                </a:solidFill>
                <a:effectLst/>
                <a:uLnTx/>
                <a:uFillTx/>
                <a:latin typeface="+mj-lt"/>
                <a:ea typeface="+mj-ea"/>
                <a:cs typeface="+mj-cs"/>
              </a:rPr>
              <a:t>  </a:t>
            </a:r>
          </a:p>
        </p:txBody>
      </p:sp>
      <p:pic>
        <p:nvPicPr>
          <p:cNvPr id="6" name="Picture 6" descr="MHC logo lower right hand corner. ">
            <a:extLst>
              <a:ext uri="{FF2B5EF4-FFF2-40B4-BE49-F238E27FC236}">
                <a16:creationId xmlns:a16="http://schemas.microsoft.com/office/drawing/2014/main" id="{3984C11A-C8CF-D20F-9C85-C13C552143C4}"/>
              </a:ext>
            </a:extLst>
          </p:cNvPr>
          <p:cNvPicPr>
            <a:picLocks noChangeAspect="1"/>
          </p:cNvPicPr>
          <p:nvPr/>
        </p:nvPicPr>
        <p:blipFill>
          <a:blip r:embed="rId3"/>
          <a:stretch>
            <a:fillRect/>
          </a:stretch>
        </p:blipFill>
        <p:spPr>
          <a:xfrm>
            <a:off x="15968546" y="9114084"/>
            <a:ext cx="1948677" cy="91011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CC39077B-B4FF-D2ED-5C98-4180F25BF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50356"/>
            <a:ext cx="1948677" cy="1948677"/>
          </a:xfrm>
          <a:prstGeom prst="rect">
            <a:avLst/>
          </a:prstGeom>
        </p:spPr>
      </p:pic>
      <p:sp>
        <p:nvSpPr>
          <p:cNvPr id="4" name="TextBox 3">
            <a:extLst>
              <a:ext uri="{FF2B5EF4-FFF2-40B4-BE49-F238E27FC236}">
                <a16:creationId xmlns:a16="http://schemas.microsoft.com/office/drawing/2014/main" id="{BE2DB5CC-8ACB-B476-7D76-574A69D785DD}"/>
              </a:ext>
            </a:extLst>
          </p:cNvPr>
          <p:cNvSpPr txBox="1"/>
          <p:nvPr/>
        </p:nvSpPr>
        <p:spPr>
          <a:xfrm>
            <a:off x="974338" y="2088877"/>
            <a:ext cx="16691429" cy="7386638"/>
          </a:xfrm>
          <a:prstGeom prst="rect">
            <a:avLst/>
          </a:prstGeom>
          <a:noFill/>
        </p:spPr>
        <p:txBody>
          <a:bodyPr wrap="square" rtlCol="0">
            <a:spAutoFit/>
          </a:bodyPr>
          <a:lstStyle/>
          <a:p>
            <a:pPr marL="457200" indent="-457200" algn="l">
              <a:spcBef>
                <a:spcPts val="1200"/>
              </a:spcBef>
              <a:buFont typeface="Arial" panose="020B0604020202020204" pitchFamily="34" charset="0"/>
              <a:buChar char="•"/>
            </a:pPr>
            <a:r>
              <a:rPr lang="en-US" sz="3200" b="0" i="0" u="none" strike="noStrike" dirty="0">
                <a:effectLst/>
              </a:rPr>
              <a:t>Cultural organizations are eligible to apply for Cultural Heritage, Capacity Building, and Emergency Response funding.</a:t>
            </a:r>
            <a:endParaRPr lang="en-US" sz="3200" dirty="0"/>
          </a:p>
          <a:p>
            <a:pPr marL="457200" indent="-457200" algn="l">
              <a:spcBef>
                <a:spcPts val="1200"/>
              </a:spcBef>
              <a:buFont typeface="Arial" panose="020B0604020202020204" pitchFamily="34" charset="0"/>
              <a:buChar char="•"/>
            </a:pPr>
            <a:r>
              <a:rPr lang="en-US" sz="3200" dirty="0"/>
              <a:t>Children’s Museums </a:t>
            </a:r>
            <a:r>
              <a:rPr lang="en-US" sz="3200" b="0" i="0" u="none" strike="noStrike" dirty="0">
                <a:effectLst/>
              </a:rPr>
              <a:t>are eligible to apply for Children’s Museum funding.</a:t>
            </a:r>
          </a:p>
          <a:p>
            <a:pPr marL="457200" indent="-457200" algn="l">
              <a:spcBef>
                <a:spcPts val="1200"/>
              </a:spcBef>
              <a:buFont typeface="Arial" panose="020B0604020202020204" pitchFamily="34" charset="0"/>
              <a:buChar char="•"/>
            </a:pPr>
            <a:r>
              <a:rPr lang="en-US" sz="3200" dirty="0"/>
              <a:t>Cultural organizations and/or civics programs are eligible to apply for Civics funding.</a:t>
            </a:r>
          </a:p>
          <a:p>
            <a:pPr marL="457200" indent="-457200" algn="l">
              <a:spcBef>
                <a:spcPts val="1200"/>
              </a:spcBef>
              <a:buFont typeface="Arial" panose="020B0604020202020204" pitchFamily="34" charset="0"/>
              <a:buChar char="•"/>
            </a:pPr>
            <a:r>
              <a:rPr lang="en-US" sz="3200" dirty="0"/>
              <a:t>Individuals are eligible to apply for Cultural Heritage funding.</a:t>
            </a:r>
            <a:endParaRPr lang="en-US" sz="3200" b="0" i="0" u="none" strike="noStrike" dirty="0">
              <a:effectLst/>
            </a:endParaRPr>
          </a:p>
          <a:p>
            <a:pPr marL="457200" indent="-457200">
              <a:spcBef>
                <a:spcPts val="1200"/>
              </a:spcBef>
              <a:buFont typeface="Arial" panose="020B0604020202020204" pitchFamily="34" charset="0"/>
              <a:buChar char="•"/>
            </a:pPr>
            <a:r>
              <a:rPr lang="en-US" sz="3200" dirty="0"/>
              <a:t>Fiscal Sponsors are eligible to apply for all open opportunities.</a:t>
            </a:r>
          </a:p>
          <a:p>
            <a:pPr marL="457200" indent="-457200" algn="l">
              <a:spcBef>
                <a:spcPts val="1200"/>
              </a:spcBef>
              <a:buFont typeface="Arial" panose="020B0604020202020204" pitchFamily="34" charset="0"/>
              <a:buChar char="•"/>
            </a:pPr>
            <a:r>
              <a:rPr lang="en-US" sz="3200" dirty="0"/>
              <a:t>Applicants must be in </a:t>
            </a:r>
            <a:r>
              <a:rPr lang="en-US" sz="3200" b="0" i="0" u="none" strike="noStrike" dirty="0">
                <a:effectLst/>
              </a:rPr>
              <a:t>good standing with the Internal Revenue Service (IRS) &amp; MHC.</a:t>
            </a:r>
          </a:p>
          <a:p>
            <a:pPr marL="457200" indent="-457200" algn="l">
              <a:spcBef>
                <a:spcPts val="1200"/>
              </a:spcBef>
              <a:buFont typeface="Arial" panose="020B0604020202020204" pitchFamily="34" charset="0"/>
              <a:buChar char="•"/>
            </a:pPr>
            <a:r>
              <a:rPr lang="en-US" sz="3200" dirty="0"/>
              <a:t>Applicants may submit multiple applications across open funding opportunities.</a:t>
            </a:r>
          </a:p>
          <a:p>
            <a:pPr marL="1550988" lvl="1" indent="-636588">
              <a:spcBef>
                <a:spcPts val="1200"/>
              </a:spcBef>
              <a:buFont typeface="Courier New" panose="02070309020205020404" pitchFamily="49" charset="0"/>
              <a:buChar char="o"/>
            </a:pPr>
            <a:r>
              <a:rPr lang="en-US" sz="3200" dirty="0"/>
              <a:t>e.g. one for Cultural Heritage and one for Capacity Building</a:t>
            </a:r>
            <a:endParaRPr lang="en-US" sz="3200" b="0" i="0" u="none" strike="noStrike" dirty="0">
              <a:effectLst/>
            </a:endParaRPr>
          </a:p>
          <a:p>
            <a:pPr marL="457200" indent="-457200">
              <a:spcBef>
                <a:spcPts val="1200"/>
              </a:spcBef>
              <a:buFont typeface="Arial" panose="020B0604020202020204" pitchFamily="34" charset="0"/>
              <a:buChar char="•"/>
            </a:pPr>
            <a:r>
              <a:rPr lang="en-US" sz="3200" dirty="0">
                <a:ea typeface="Calibri" panose="020F0502020204030204" pitchFamily="34" charset="0"/>
              </a:rPr>
              <a:t>Applicants meeting all financial requirements are eligible for funding.</a:t>
            </a:r>
            <a:endParaRPr lang="en-US" sz="3200" dirty="0">
              <a:effectLst/>
              <a:ea typeface="Calibri" panose="020F0502020204030204" pitchFamily="34" charset="0"/>
            </a:endParaRPr>
          </a:p>
          <a:p>
            <a:pPr marL="457200" indent="-457200" algn="l">
              <a:spcBef>
                <a:spcPts val="1200"/>
              </a:spcBef>
              <a:buFont typeface="Arial" panose="020B0604020202020204" pitchFamily="34" charset="0"/>
              <a:buChar char="•"/>
            </a:pPr>
            <a:endParaRPr lang="en-US" sz="3200" b="0" i="0" u="none" strike="noStrike" dirty="0">
              <a:solidFill>
                <a:srgbClr val="444444"/>
              </a:solidFill>
              <a:effectLst/>
              <a:latin typeface="+mj-lt"/>
            </a:endParaRPr>
          </a:p>
          <a:p>
            <a:endParaRPr lang="en-US" sz="3200" dirty="0"/>
          </a:p>
        </p:txBody>
      </p:sp>
      <p:sp>
        <p:nvSpPr>
          <p:cNvPr id="9" name="Title 1">
            <a:extLst>
              <a:ext uri="{FF2B5EF4-FFF2-40B4-BE49-F238E27FC236}">
                <a16:creationId xmlns:a16="http://schemas.microsoft.com/office/drawing/2014/main" id="{076F23DB-F32D-D1C0-EC01-40011861C9BB}"/>
              </a:ext>
            </a:extLst>
          </p:cNvPr>
          <p:cNvSpPr txBox="1">
            <a:spLocks/>
          </p:cNvSpPr>
          <p:nvPr/>
        </p:nvSpPr>
        <p:spPr>
          <a:xfrm>
            <a:off x="0" y="-84745"/>
            <a:ext cx="18288000" cy="1989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7200" b="1" kern="1200">
                <a:solidFill>
                  <a:srgbClr val="3C7096"/>
                </a:solidFill>
                <a:latin typeface="+mj-lt"/>
                <a:ea typeface="+mj-ea"/>
                <a:cs typeface="+mj-cs"/>
              </a:defRPr>
            </a:lvl1pPr>
          </a:lstStyle>
          <a:p>
            <a:pPr algn="ctr">
              <a:defRPr/>
            </a:pPr>
            <a:r>
              <a:rPr lang="en-US" sz="6600" dirty="0"/>
              <a:t>ELIGIBILITY</a:t>
            </a:r>
          </a:p>
        </p:txBody>
      </p:sp>
    </p:spTree>
    <p:extLst>
      <p:ext uri="{BB962C8B-B14F-4D97-AF65-F5344CB8AC3E}">
        <p14:creationId xmlns:p14="http://schemas.microsoft.com/office/powerpoint/2010/main" val="126209240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HC">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HC">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HC">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6861</TotalTime>
  <Words>2179</Words>
  <Application>Microsoft Office PowerPoint</Application>
  <PresentationFormat>Custom</PresentationFormat>
  <Paragraphs>307</Paragraphs>
  <Slides>25</Slides>
  <Notes>25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Wingdings</vt:lpstr>
      <vt:lpstr>Courier New</vt:lpstr>
      <vt:lpstr>Times New Roman</vt:lpstr>
      <vt:lpstr>Segoe UI</vt:lpstr>
      <vt:lpstr>Gill Sans MT</vt:lpstr>
      <vt:lpstr>Wingdings 2</vt:lpstr>
      <vt:lpstr>Custom Design</vt:lpstr>
      <vt:lpstr>Custom Design</vt:lpstr>
      <vt:lpstr>1_Custom Design</vt:lpstr>
      <vt:lpstr>2023-25  Open Grant Opportunities</vt:lpstr>
      <vt:lpstr>PowerPoint Presentation</vt:lpstr>
      <vt:lpstr>PowerPoint Presentation</vt:lpstr>
      <vt:lpstr>PowerPoint Presentation</vt:lpstr>
      <vt:lpstr>ABOUT MHC</vt:lpstr>
      <vt:lpstr>PowerPoint Presentation</vt:lpstr>
      <vt:lpstr>PowerPoint Presentation</vt:lpstr>
      <vt:lpstr>FUNDING AVAILABLE via MHC</vt:lpstr>
      <vt:lpstr>  </vt:lpstr>
      <vt:lpstr>PowerPoint Presentation</vt:lpstr>
      <vt:lpstr>ALLOWABLE EXPENSES</vt:lpstr>
      <vt:lpstr>EXPENSES NOT ALLOWED</vt:lpstr>
      <vt:lpstr>LEGISLATIVE GOALS</vt:lpstr>
      <vt:lpstr>LEGISLATIVE GOALS</vt:lpstr>
      <vt:lpstr>LEGISLATIVE GOALS</vt:lpstr>
      <vt:lpstr>LEGISLATIVE GOALS</vt:lpstr>
      <vt:lpstr>LEGISLATIVE GOALS</vt:lpstr>
      <vt:lpstr>PROPOSALS</vt:lpstr>
      <vt:lpstr>STRONG PROPOSALS</vt:lpstr>
      <vt:lpstr>EVALUATION PROCESS</vt:lpstr>
      <vt:lpstr>Important Dates</vt:lpstr>
      <vt:lpstr>POST SELECTION</vt:lpstr>
      <vt:lpstr>HOW TO APPLY</vt:lpstr>
      <vt:lpstr>Q &amp; A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Sung Ja Shin</dc:creator>
  <cp:lastModifiedBy>Tristy A. Auger</cp:lastModifiedBy>
  <cp:revision>25</cp:revision>
  <cp:lastPrinted>2023-09-26T16:46:45Z</cp:lastPrinted>
  <dcterms:created xsi:type="dcterms:W3CDTF">2020-11-18T00:12:10Z</dcterms:created>
  <dcterms:modified xsi:type="dcterms:W3CDTF">2023-10-26T15:26:14Z</dcterms:modified>
</cp:coreProperties>
</file>